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notesSlides/notesSlide7.xml" ContentType="application/vnd.openxmlformats-officedocument.presentationml.notesSlide+xml"/>
  <Override PartName="/ppt/slideMasters/slideMaster2.xml" ContentType="application/vnd.openxmlformats-officedocument.presentationml.slideMaster+xml"/>
  <Override PartName="/ppt/notesSlides/notesSlide18.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1" r:id="rId2"/>
  </p:sldMasterIdLst>
  <p:notesMasterIdLst>
    <p:notesMasterId r:id="rId23"/>
  </p:notesMasterIdLst>
  <p:sldIdLst>
    <p:sldId id="256" r:id="rId3"/>
    <p:sldId id="276" r:id="rId4"/>
    <p:sldId id="277" r:id="rId5"/>
    <p:sldId id="278" r:id="rId6"/>
    <p:sldId id="275" r:id="rId7"/>
    <p:sldId id="279" r:id="rId8"/>
    <p:sldId id="280" r:id="rId9"/>
    <p:sldId id="281" r:id="rId10"/>
    <p:sldId id="282" r:id="rId11"/>
    <p:sldId id="283" r:id="rId12"/>
    <p:sldId id="290" r:id="rId13"/>
    <p:sldId id="291" r:id="rId14"/>
    <p:sldId id="292" r:id="rId15"/>
    <p:sldId id="284" r:id="rId16"/>
    <p:sldId id="285" r:id="rId17"/>
    <p:sldId id="286" r:id="rId18"/>
    <p:sldId id="287" r:id="rId19"/>
    <p:sldId id="288" r:id="rId20"/>
    <p:sldId id="289" r:id="rId21"/>
    <p:sldId id="263"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352" autoAdjust="0"/>
  </p:normalViewPr>
  <p:slideViewPr>
    <p:cSldViewPr snapToGrid="0">
      <p:cViewPr varScale="1">
        <p:scale>
          <a:sx n="102" d="100"/>
          <a:sy n="102" d="100"/>
        </p:scale>
        <p:origin x="898"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f500358dbc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 name="Google Shape;58;g1f500358dbc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f500358dbc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g1f500358dbc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659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f500358dbc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smtClean="0"/>
              <a:t>Sono state fatte delle simulazioni con </a:t>
            </a:r>
            <a:r>
              <a:rPr lang="it-IT" dirty="0" err="1" smtClean="0"/>
              <a:t>Ansys</a:t>
            </a:r>
            <a:r>
              <a:rPr lang="it-IT" baseline="0" dirty="0" smtClean="0"/>
              <a:t> per misurare l’impatto di eventuali riduzioni di traccia sulla resistenza termica dei singoli strati.</a:t>
            </a:r>
          </a:p>
          <a:p>
            <a:pPr marL="0" lvl="0" indent="0" algn="l" rtl="0">
              <a:lnSpc>
                <a:spcPct val="100000"/>
              </a:lnSpc>
              <a:spcBef>
                <a:spcPts val="0"/>
              </a:spcBef>
              <a:spcAft>
                <a:spcPts val="0"/>
              </a:spcAft>
              <a:buSzPts val="1400"/>
              <a:buNone/>
            </a:pPr>
            <a:r>
              <a:rPr lang="it-IT" baseline="0" dirty="0" smtClean="0"/>
              <a:t>Le stesse simulazioni si trovano d’accordo con i risultati di EFSim.</a:t>
            </a:r>
            <a:endParaRPr dirty="0"/>
          </a:p>
        </p:txBody>
      </p:sp>
      <p:sp>
        <p:nvSpPr>
          <p:cNvPr id="78" name="Google Shape;78;g1f500358dbc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3778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f500358dbc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smtClean="0"/>
              <a:t>Per il setup sperimentale</a:t>
            </a:r>
            <a:r>
              <a:rPr lang="it-IT" baseline="0" dirty="0" smtClean="0"/>
              <a:t> sono stati usati un elemento riscaldante e due di sensing, tutti e tre con la traccia in nickel.</a:t>
            </a:r>
          </a:p>
          <a:p>
            <a:pPr marL="0" lvl="0" indent="0" algn="l" rtl="0">
              <a:lnSpc>
                <a:spcPct val="100000"/>
              </a:lnSpc>
              <a:spcBef>
                <a:spcPts val="0"/>
              </a:spcBef>
              <a:spcAft>
                <a:spcPts val="0"/>
              </a:spcAft>
              <a:buSzPts val="1400"/>
              <a:buNone/>
            </a:pPr>
            <a:r>
              <a:rPr lang="it-IT" baseline="0" dirty="0" smtClean="0"/>
              <a:t>Il nickel è PTC, quindi all’aumentare della temperatura aumenta anche il valore ohmico. Calibrando gli elementi, è stato possibile</a:t>
            </a:r>
          </a:p>
          <a:p>
            <a:pPr marL="0" lvl="0" indent="0" algn="l" rtl="0">
              <a:lnSpc>
                <a:spcPct val="100000"/>
              </a:lnSpc>
              <a:spcBef>
                <a:spcPts val="0"/>
              </a:spcBef>
              <a:spcAft>
                <a:spcPts val="0"/>
              </a:spcAft>
              <a:buSzPts val="1400"/>
              <a:buNone/>
            </a:pPr>
            <a:r>
              <a:rPr lang="it-IT" baseline="0" dirty="0" smtClean="0"/>
              <a:t>monitorare il valore ohmico per conoscere la temperatura della traccia in ogni istante. Misurando il delta di temperatura tra la traccia riscaldante e quella di sensing,</a:t>
            </a:r>
          </a:p>
          <a:p>
            <a:pPr marL="0" lvl="0" indent="0" algn="l" rtl="0">
              <a:lnSpc>
                <a:spcPct val="100000"/>
              </a:lnSpc>
              <a:spcBef>
                <a:spcPts val="0"/>
              </a:spcBef>
              <a:spcAft>
                <a:spcPts val="0"/>
              </a:spcAft>
              <a:buSzPts val="1400"/>
              <a:buNone/>
            </a:pPr>
            <a:r>
              <a:rPr lang="it-IT" baseline="0" dirty="0" smtClean="0"/>
              <a:t>abbiamo ottenuto i thermal profiles degli isolanti (vedi slide dopo). I valori di lambda sono serviti ad avere un riscontro sulla bontà delle misure.</a:t>
            </a:r>
          </a:p>
          <a:p>
            <a:pPr marL="0" lvl="0" indent="0" algn="l" rtl="0">
              <a:lnSpc>
                <a:spcPct val="100000"/>
              </a:lnSpc>
              <a:spcBef>
                <a:spcPts val="0"/>
              </a:spcBef>
              <a:spcAft>
                <a:spcPts val="0"/>
              </a:spcAft>
              <a:buSzPts val="1400"/>
              <a:buNone/>
            </a:pPr>
            <a:r>
              <a:rPr lang="it-IT" baseline="0" dirty="0" smtClean="0"/>
              <a:t>Il bagno ad olio serviva a mantenere delle condizioni al contorno fisse, a una temperatura di 25°C.</a:t>
            </a:r>
          </a:p>
        </p:txBody>
      </p:sp>
      <p:sp>
        <p:nvSpPr>
          <p:cNvPr id="78" name="Google Shape;78;g1f500358dbc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5931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f500358dbc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8" name="Google Shape;78;g1f500358dbc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0329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f500358dbc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g1f500358db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9339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f500358dbc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g1f500358db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45097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f500358dbc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g1f500358dbc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4402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f500358dbc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g1f500358dbc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8368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f500358dbc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9" name="Google Shape;99;g1f500358dbc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9209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6da2ce5dfe_3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88" name="Google Shape;588;g16da2ce5dfe_3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8650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292027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f500358dbc_0_1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g1f500358dbc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bd29f7cb7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 name="Google Shape;63;g2bd29f7cb7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744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f500358dbc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g1f500358db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3890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6da2ce5dfe_3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88" name="Google Shape;588;g16da2ce5dfe_3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8240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f500358dbc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 name="Google Shape;70;g1f500358db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5424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f500358dbc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2" name="Google Shape;92;g1f500358dbc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0369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f500358dbc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2" name="Google Shape;92;g1f500358dbc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858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f500358dbc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g1f500358dbc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6784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 name="Segnaposto piè di pagina 22"/>
          <p:cNvSpPr txBox="1">
            <a:spLocks/>
          </p:cNvSpPr>
          <p:nvPr userDrawn="1"/>
        </p:nvSpPr>
        <p:spPr>
          <a:xfrm>
            <a:off x="2996878" y="4778375"/>
            <a:ext cx="28956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it-IT" sz="1200" dirty="0" smtClean="0"/>
              <a:t>Zoppas Industries - Confidential</a:t>
            </a:r>
            <a:endParaRPr lang="it-IT" sz="120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olo e contenuto" type="obj">
  <p:cSld name="Titolo e contenuto">
    <p:spTree>
      <p:nvGrpSpPr>
        <p:cNvPr id="1" name="Shape 15"/>
        <p:cNvGrpSpPr/>
        <p:nvPr/>
      </p:nvGrpSpPr>
      <p:grpSpPr>
        <a:xfrm>
          <a:off x="0" y="0"/>
          <a:ext cx="0" cy="0"/>
          <a:chOff x="0" y="0"/>
          <a:chExt cx="0" cy="0"/>
        </a:xfrm>
      </p:grpSpPr>
      <p:sp>
        <p:nvSpPr>
          <p:cNvPr id="16" name="Google Shape;16;p3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extLst>
      <p:ext uri="{BB962C8B-B14F-4D97-AF65-F5344CB8AC3E}">
        <p14:creationId xmlns:p14="http://schemas.microsoft.com/office/powerpoint/2010/main" val="2336933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fronto" type="twoTxTwoObj">
  <p:cSld name="Confronto">
    <p:spTree>
      <p:nvGrpSpPr>
        <p:cNvPr id="1" name="Shape 34"/>
        <p:cNvGrpSpPr/>
        <p:nvPr/>
      </p:nvGrpSpPr>
      <p:grpSpPr>
        <a:xfrm>
          <a:off x="0" y="0"/>
          <a:ext cx="0" cy="0"/>
          <a:chOff x="0" y="0"/>
          <a:chExt cx="0" cy="0"/>
        </a:xfrm>
      </p:grpSpPr>
      <p:sp>
        <p:nvSpPr>
          <p:cNvPr id="35" name="Google Shape;35;p39"/>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9"/>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7" name="Google Shape;37;p39"/>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39"/>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9" name="Google Shape;39;p39"/>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 name="Google Shape;40;p3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extLst>
      <p:ext uri="{BB962C8B-B14F-4D97-AF65-F5344CB8AC3E}">
        <p14:creationId xmlns:p14="http://schemas.microsoft.com/office/powerpoint/2010/main" val="3996578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olo titolo" type="titleOnly">
  <p:cSld name="Solo titolo">
    <p:spTree>
      <p:nvGrpSpPr>
        <p:cNvPr id="1" name="Shape 43"/>
        <p:cNvGrpSpPr/>
        <p:nvPr/>
      </p:nvGrpSpPr>
      <p:grpSpPr>
        <a:xfrm>
          <a:off x="0" y="0"/>
          <a:ext cx="0" cy="0"/>
          <a:chOff x="0" y="0"/>
          <a:chExt cx="0" cy="0"/>
        </a:xfrm>
      </p:grpSpPr>
      <p:sp>
        <p:nvSpPr>
          <p:cNvPr id="44" name="Google Shape;44;p4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extLst>
      <p:ext uri="{BB962C8B-B14F-4D97-AF65-F5344CB8AC3E}">
        <p14:creationId xmlns:p14="http://schemas.microsoft.com/office/powerpoint/2010/main" val="314216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uota" type="blank">
  <p:cSld name="Vuota">
    <p:spTree>
      <p:nvGrpSpPr>
        <p:cNvPr id="1" name="Shape 48"/>
        <p:cNvGrpSpPr/>
        <p:nvPr/>
      </p:nvGrpSpPr>
      <p:grpSpPr>
        <a:xfrm>
          <a:off x="0" y="0"/>
          <a:ext cx="0" cy="0"/>
          <a:chOff x="0" y="0"/>
          <a:chExt cx="0" cy="0"/>
        </a:xfrm>
      </p:grpSpPr>
      <p:sp>
        <p:nvSpPr>
          <p:cNvPr id="49" name="Google Shape;49;p4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extLst>
      <p:ext uri="{BB962C8B-B14F-4D97-AF65-F5344CB8AC3E}">
        <p14:creationId xmlns:p14="http://schemas.microsoft.com/office/powerpoint/2010/main" val="3544426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uto con didascalia" type="objTx">
  <p:cSld name="Contenuto con didascalia">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2"/>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55" name="Google Shape;55;p42"/>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6" name="Google Shape;56;p4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4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extLst>
      <p:ext uri="{BB962C8B-B14F-4D97-AF65-F5344CB8AC3E}">
        <p14:creationId xmlns:p14="http://schemas.microsoft.com/office/powerpoint/2010/main" val="2124973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magine con didascalia" type="picTx">
  <p:cSld name="Immagine con didascalia">
    <p:spTree>
      <p:nvGrpSpPr>
        <p:cNvPr id="1" name="Shape 59"/>
        <p:cNvGrpSpPr/>
        <p:nvPr/>
      </p:nvGrpSpPr>
      <p:grpSpPr>
        <a:xfrm>
          <a:off x="0" y="0"/>
          <a:ext cx="0" cy="0"/>
          <a:chOff x="0" y="0"/>
          <a:chExt cx="0" cy="0"/>
        </a:xfrm>
      </p:grpSpPr>
      <p:sp>
        <p:nvSpPr>
          <p:cNvPr id="60" name="Google Shape;60;p43"/>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3"/>
          <p:cNvSpPr>
            <a:spLocks noGrp="1"/>
          </p:cNvSpPr>
          <p:nvPr>
            <p:ph type="pic" idx="2"/>
          </p:nvPr>
        </p:nvSpPr>
        <p:spPr>
          <a:xfrm>
            <a:off x="3887391" y="740569"/>
            <a:ext cx="4629150" cy="3655219"/>
          </a:xfrm>
          <a:prstGeom prst="rect">
            <a:avLst/>
          </a:prstGeom>
          <a:noFill/>
          <a:ln>
            <a:noFill/>
          </a:ln>
        </p:spPr>
      </p:sp>
      <p:sp>
        <p:nvSpPr>
          <p:cNvPr id="62" name="Google Shape;62;p43"/>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3" name="Google Shape;63;p4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extLst>
      <p:ext uri="{BB962C8B-B14F-4D97-AF65-F5344CB8AC3E}">
        <p14:creationId xmlns:p14="http://schemas.microsoft.com/office/powerpoint/2010/main" val="664614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olo e testo verticale" type="vertTx">
  <p:cSld name="Titolo e testo verticale">
    <p:spTree>
      <p:nvGrpSpPr>
        <p:cNvPr id="1" name="Shape 66"/>
        <p:cNvGrpSpPr/>
        <p:nvPr/>
      </p:nvGrpSpPr>
      <p:grpSpPr>
        <a:xfrm>
          <a:off x="0" y="0"/>
          <a:ext cx="0" cy="0"/>
          <a:chOff x="0" y="0"/>
          <a:chExt cx="0" cy="0"/>
        </a:xfrm>
      </p:grpSpPr>
      <p:sp>
        <p:nvSpPr>
          <p:cNvPr id="67" name="Google Shape;67;p4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4"/>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9" name="Google Shape;69;p4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extLst>
      <p:ext uri="{BB962C8B-B14F-4D97-AF65-F5344CB8AC3E}">
        <p14:creationId xmlns:p14="http://schemas.microsoft.com/office/powerpoint/2010/main" val="509755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1_Titolo e testo verticale">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5"/>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4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extLst>
      <p:ext uri="{BB962C8B-B14F-4D97-AF65-F5344CB8AC3E}">
        <p14:creationId xmlns:p14="http://schemas.microsoft.com/office/powerpoint/2010/main" val="2882065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extLst>
      <p:ext uri="{BB962C8B-B14F-4D97-AF65-F5344CB8AC3E}">
        <p14:creationId xmlns:p14="http://schemas.microsoft.com/office/powerpoint/2010/main" val="141395457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pn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5.jpg"/><Relationship Id="rId5" Type="http://schemas.openxmlformats.org/officeDocument/2006/relationships/image" Target="../media/image9.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2.png"/><Relationship Id="rId7" Type="http://schemas.openxmlformats.org/officeDocument/2006/relationships/hyperlink" Target="https://www.linkedin.com/company/zoppas-industries"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mailto:riccardo.pison@zoppas.com" TargetMode="External"/><Relationship Id="rId5" Type="http://schemas.openxmlformats.org/officeDocument/2006/relationships/hyperlink" Target="mailto:alessandra.marcer@zoppas.com" TargetMode="External"/><Relationship Id="rId10" Type="http://schemas.openxmlformats.org/officeDocument/2006/relationships/image" Target="../media/image72.jpg"/><Relationship Id="rId4" Type="http://schemas.openxmlformats.org/officeDocument/2006/relationships/hyperlink" Target="mailto:space@zoppas.com" TargetMode="External"/><Relationship Id="rId9" Type="http://schemas.openxmlformats.org/officeDocument/2006/relationships/hyperlink" Target="http://www.youtube.com/user/ZoppasIndustri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18" Type="http://schemas.openxmlformats.org/officeDocument/2006/relationships/image" Target="../media/image24.jpeg"/><Relationship Id="rId26" Type="http://schemas.openxmlformats.org/officeDocument/2006/relationships/image" Target="../media/image32.png"/><Relationship Id="rId3" Type="http://schemas.openxmlformats.org/officeDocument/2006/relationships/image" Target="../media/image2.png"/><Relationship Id="rId21" Type="http://schemas.openxmlformats.org/officeDocument/2006/relationships/image" Target="../media/image27.jpe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5"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22.jpeg"/><Relationship Id="rId20" Type="http://schemas.openxmlformats.org/officeDocument/2006/relationships/image" Target="../media/image26.jpe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7.jpeg"/><Relationship Id="rId24" Type="http://schemas.openxmlformats.org/officeDocument/2006/relationships/image" Target="../media/image30.png"/><Relationship Id="rId5" Type="http://schemas.openxmlformats.org/officeDocument/2006/relationships/image" Target="../media/image11.jpeg"/><Relationship Id="rId15" Type="http://schemas.openxmlformats.org/officeDocument/2006/relationships/image" Target="../media/image21.jpeg"/><Relationship Id="rId23" Type="http://schemas.openxmlformats.org/officeDocument/2006/relationships/image" Target="../media/image29.png"/><Relationship Id="rId10" Type="http://schemas.openxmlformats.org/officeDocument/2006/relationships/image" Target="../media/image16.jpeg"/><Relationship Id="rId19" Type="http://schemas.openxmlformats.org/officeDocument/2006/relationships/image" Target="../media/image25.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8.png"/><Relationship Id="rId27"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5.jpg"/><Relationship Id="rId4" Type="http://schemas.openxmlformats.org/officeDocument/2006/relationships/image" Target="../media/image34.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4.jpg"/><Relationship Id="rId4" Type="http://schemas.openxmlformats.org/officeDocument/2006/relationships/image" Target="../media/image4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0" name="Google Shape;60;p14"/>
          <p:cNvSpPr txBox="1"/>
          <p:nvPr/>
        </p:nvSpPr>
        <p:spPr>
          <a:xfrm>
            <a:off x="3560618" y="3013496"/>
            <a:ext cx="5163979" cy="681600"/>
          </a:xfrm>
          <a:prstGeom prst="rect">
            <a:avLst/>
          </a:prstGeom>
          <a:noFill/>
          <a:ln>
            <a:noFill/>
          </a:ln>
        </p:spPr>
        <p:txBody>
          <a:bodyPr spcFirstLastPara="1" wrap="square" lIns="91425" tIns="45700" rIns="91425" bIns="45700" anchor="t" anchorCtr="0">
            <a:noAutofit/>
          </a:bodyPr>
          <a:lstStyle/>
          <a:p>
            <a:pPr lvl="0" algn="r">
              <a:buClr>
                <a:srgbClr val="FFFFFF"/>
              </a:buClr>
              <a:buSzPts val="2000"/>
            </a:pPr>
            <a:r>
              <a:rPr lang="en-GB" sz="2000" b="1" dirty="0">
                <a:solidFill>
                  <a:srgbClr val="FFFFFF"/>
                </a:solidFill>
              </a:rPr>
              <a:t>Technological challenges and roadmap for flexible </a:t>
            </a:r>
            <a:r>
              <a:rPr lang="en-GB" sz="2000" b="1" dirty="0" smtClean="0">
                <a:solidFill>
                  <a:srgbClr val="FFFFFF"/>
                </a:solidFill>
              </a:rPr>
              <a:t>heaters</a:t>
            </a:r>
          </a:p>
          <a:p>
            <a:pPr lvl="0" algn="r">
              <a:buClr>
                <a:srgbClr val="FFFFFF"/>
              </a:buClr>
              <a:buSzPts val="2000"/>
            </a:pPr>
            <a:endParaRPr lang="en-GB" sz="2000" b="1" i="1" dirty="0">
              <a:solidFill>
                <a:srgbClr val="FFFFFF"/>
              </a:solidFill>
            </a:endParaRPr>
          </a:p>
          <a:p>
            <a:pPr lvl="0" algn="r">
              <a:buClr>
                <a:srgbClr val="FFFFFF"/>
              </a:buClr>
              <a:buSzPts val="2000"/>
            </a:pPr>
            <a:r>
              <a:rPr lang="en-GB" i="1" dirty="0">
                <a:solidFill>
                  <a:schemeClr val="bg1"/>
                </a:solidFill>
              </a:rPr>
              <a:t>5th SPACE PASSIVE COMPONENT DAYS - SPCD 2024</a:t>
            </a:r>
          </a:p>
          <a:p>
            <a:pPr lvl="0" algn="r">
              <a:buClr>
                <a:srgbClr val="FFFFFF"/>
              </a:buClr>
              <a:buSzPts val="2000"/>
            </a:pPr>
            <a:r>
              <a:rPr lang="en-GB" i="1" dirty="0">
                <a:solidFill>
                  <a:schemeClr val="bg1"/>
                </a:solidFill>
              </a:rPr>
              <a:t>15-18 October 2024 | ESA/ESTEC</a:t>
            </a:r>
            <a:endParaRPr sz="1400" b="0" i="1" u="none" strike="noStrike" cap="none" dirty="0">
              <a:solidFill>
                <a:schemeClr val="bg1"/>
              </a:solidFil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sp>
        <p:nvSpPr>
          <p:cNvPr id="80" name="Google Shape;80;p17"/>
          <p:cNvSpPr txBox="1"/>
          <p:nvPr/>
        </p:nvSpPr>
        <p:spPr>
          <a:xfrm>
            <a:off x="255006" y="0"/>
            <a:ext cx="5957100" cy="896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50" b="1" i="0" u="none" strike="noStrike" kern="0" cap="none" spc="0" normalizeH="0" baseline="0" noProof="0" dirty="0" smtClean="0">
                <a:ln>
                  <a:noFill/>
                </a:ln>
                <a:solidFill>
                  <a:srgbClr val="FFFFFF"/>
                </a:solidFill>
                <a:effectLst/>
                <a:uLnTx/>
                <a:uFillTx/>
                <a:latin typeface="Arial"/>
                <a:cs typeface="Arial"/>
                <a:sym typeface="Arial"/>
              </a:rPr>
              <a:t>DESIGN OPTIMIZATION</a:t>
            </a:r>
            <a:endParaRPr kumimoji="0" sz="1650" b="1" i="0" u="none" strike="noStrike" kern="0" cap="none" spc="0" normalizeH="0" baseline="0" noProof="0" dirty="0">
              <a:ln>
                <a:noFill/>
              </a:ln>
              <a:solidFill>
                <a:srgbClr val="FFFFFF"/>
              </a:solidFill>
              <a:effectLst/>
              <a:uLnTx/>
              <a:uFillTx/>
              <a:latin typeface="Arial"/>
              <a:cs typeface="Arial"/>
              <a:sym typeface="Arial"/>
            </a:endParaRPr>
          </a:p>
        </p:txBody>
      </p:sp>
      <p:sp>
        <p:nvSpPr>
          <p:cNvPr id="81" name="Google Shape;81;p17"/>
          <p:cNvSpPr txBox="1"/>
          <p:nvPr/>
        </p:nvSpPr>
        <p:spPr>
          <a:xfrm>
            <a:off x="104723" y="896100"/>
            <a:ext cx="5811168" cy="370713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it-IT" sz="1200" b="0" i="0" u="none" strike="noStrike" kern="0" cap="none" spc="0" normalizeH="0" baseline="0" noProof="0" dirty="0" smtClean="0">
                <a:ln>
                  <a:noFill/>
                </a:ln>
                <a:solidFill>
                  <a:srgbClr val="2F5496"/>
                </a:solidFill>
                <a:effectLst/>
                <a:uLnTx/>
                <a:uFillTx/>
                <a:latin typeface="Arial"/>
                <a:cs typeface="Arial"/>
                <a:sym typeface="Arial"/>
              </a:rPr>
              <a:t>An optimal design of the subsystem also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depends</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on the </a:t>
            </a:r>
            <a:r>
              <a:rPr kumimoji="0" lang="it-IT" sz="1200" b="1" i="0" u="none" strike="noStrike" kern="0" cap="none" spc="0" normalizeH="0" baseline="0" noProof="0" dirty="0" err="1" smtClean="0">
                <a:ln>
                  <a:noFill/>
                </a:ln>
                <a:solidFill>
                  <a:srgbClr val="2F5496"/>
                </a:solidFill>
                <a:effectLst/>
                <a:uLnTx/>
                <a:uFillTx/>
                <a:latin typeface="Arial"/>
                <a:cs typeface="Arial"/>
                <a:sym typeface="Arial"/>
              </a:rPr>
              <a:t>choice</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 of </a:t>
            </a:r>
            <a:r>
              <a:rPr kumimoji="0" lang="it-IT" sz="1200" b="1" i="0" u="none" strike="noStrike" kern="0" cap="none" spc="0" normalizeH="0" baseline="0" noProof="0" dirty="0" err="1" smtClean="0">
                <a:ln>
                  <a:noFill/>
                </a:ln>
                <a:solidFill>
                  <a:srgbClr val="2F5496"/>
                </a:solidFill>
                <a:effectLst/>
                <a:uLnTx/>
                <a:uFillTx/>
                <a:latin typeface="Arial"/>
                <a:cs typeface="Arial"/>
                <a:sym typeface="Arial"/>
              </a:rPr>
              <a:t>materials</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and of the </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fixing </a:t>
            </a:r>
            <a:r>
              <a:rPr kumimoji="0" lang="it-IT" sz="1200" b="1" i="0" u="none" strike="noStrike" kern="0" cap="none" spc="0" normalizeH="0" baseline="0" noProof="0" dirty="0" err="1" smtClean="0">
                <a:ln>
                  <a:noFill/>
                </a:ln>
                <a:solidFill>
                  <a:srgbClr val="2F5496"/>
                </a:solidFill>
                <a:effectLst/>
                <a:uLnTx/>
                <a:uFillTx/>
                <a:latin typeface="Arial"/>
                <a:cs typeface="Arial"/>
                <a:sym typeface="Arial"/>
              </a:rPr>
              <a:t>methodologies</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of the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heater</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with the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heatsink</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and from the sizing of the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power</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budget depending on the </a:t>
            </a:r>
            <a:r>
              <a:rPr kumimoji="0" lang="it-IT" sz="1200" b="1" i="0" u="none" strike="noStrike" kern="0" cap="none" spc="0" normalizeH="0" baseline="0" noProof="0" dirty="0" err="1" smtClean="0">
                <a:ln>
                  <a:noFill/>
                </a:ln>
                <a:solidFill>
                  <a:srgbClr val="2F5496"/>
                </a:solidFill>
                <a:effectLst/>
                <a:uLnTx/>
                <a:uFillTx/>
                <a:latin typeface="Arial"/>
                <a:cs typeface="Arial"/>
                <a:sym typeface="Arial"/>
              </a:rPr>
              <a:t>operating</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1" i="0" u="none" strike="noStrike" kern="0" cap="none" spc="0" normalizeH="0" baseline="0" noProof="0" dirty="0" err="1" smtClean="0">
                <a:ln>
                  <a:noFill/>
                </a:ln>
                <a:solidFill>
                  <a:srgbClr val="2F5496"/>
                </a:solidFill>
                <a:effectLst/>
                <a:uLnTx/>
                <a:uFillTx/>
                <a:latin typeface="Arial"/>
                <a:cs typeface="Arial"/>
                <a:sym typeface="Arial"/>
              </a:rPr>
              <a:t>temperatures</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and on the </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Derating rules</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a:t>
            </a:r>
          </a:p>
          <a:p>
            <a:pPr lvl="0">
              <a:lnSpc>
                <a:spcPct val="115000"/>
              </a:lnSpc>
              <a:spcBef>
                <a:spcPts val="300"/>
              </a:spcBef>
            </a:pPr>
            <a:r>
              <a:rPr kumimoji="0" lang="it-IT" sz="1200" b="0" i="0" u="none" strike="noStrike" kern="0" cap="none" spc="0" normalizeH="0" baseline="0" noProof="0" dirty="0" smtClean="0">
                <a:ln>
                  <a:noFill/>
                </a:ln>
                <a:solidFill>
                  <a:srgbClr val="2F5496"/>
                </a:solidFill>
                <a:effectLst/>
                <a:uLnTx/>
                <a:uFillTx/>
                <a:latin typeface="Arial"/>
                <a:cs typeface="Arial"/>
                <a:sym typeface="Arial"/>
              </a:rPr>
              <a:t>ZIHET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has</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a:ln>
                  <a:noFill/>
                </a:ln>
                <a:solidFill>
                  <a:srgbClr val="2F5496"/>
                </a:solidFill>
                <a:effectLst/>
                <a:uLnTx/>
                <a:uFillTx/>
                <a:latin typeface="Arial"/>
                <a:cs typeface="Arial"/>
                <a:sym typeface="Arial"/>
              </a:rPr>
              <a:t>recently conducted an internal study and experimental validation campaign to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develop</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a </a:t>
            </a:r>
            <a:r>
              <a:rPr kumimoji="0" lang="it-IT" sz="1200" b="1" i="0" u="none" strike="noStrike" kern="0" cap="none" spc="0" normalizeH="0" baseline="0" noProof="0" dirty="0">
                <a:ln>
                  <a:noFill/>
                </a:ln>
                <a:solidFill>
                  <a:srgbClr val="2F5496"/>
                </a:solidFill>
                <a:effectLst/>
                <a:uLnTx/>
                <a:uFillTx/>
                <a:latin typeface="Arial"/>
                <a:cs typeface="Arial"/>
                <a:sym typeface="Arial"/>
              </a:rPr>
              <a:t>digital model of the </a:t>
            </a:r>
            <a:r>
              <a:rPr lang="it-IT" sz="1200" b="1" dirty="0" err="1" smtClean="0">
                <a:solidFill>
                  <a:srgbClr val="2F5496"/>
                </a:solidFill>
              </a:rPr>
              <a:t>flexible</a:t>
            </a:r>
            <a:r>
              <a:rPr lang="it-IT" sz="1200" b="1" dirty="0" smtClean="0">
                <a:solidFill>
                  <a:srgbClr val="2F5496"/>
                </a:solidFill>
              </a:rPr>
              <a:t> </a:t>
            </a:r>
            <a:r>
              <a:rPr lang="it-IT" sz="1200" b="1" dirty="0" err="1" smtClean="0">
                <a:solidFill>
                  <a:srgbClr val="2F5496"/>
                </a:solidFill>
              </a:rPr>
              <a:t>heater</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which simulates these parameters.</a:t>
            </a:r>
          </a:p>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This</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model </a:t>
            </a:r>
            <a:r>
              <a:rPr kumimoji="0" lang="it-IT" sz="1200" b="0" i="0" u="none" strike="noStrike" kern="0" cap="none" spc="0" normalizeH="0" baseline="0" noProof="0" dirty="0">
                <a:ln>
                  <a:noFill/>
                </a:ln>
                <a:solidFill>
                  <a:srgbClr val="2F5496"/>
                </a:solidFill>
                <a:effectLst/>
                <a:uLnTx/>
                <a:uFillTx/>
                <a:latin typeface="Arial"/>
                <a:cs typeface="Arial"/>
                <a:sym typeface="Arial"/>
              </a:rPr>
              <a:t>is called "</a:t>
            </a:r>
            <a:r>
              <a:rPr kumimoji="0" lang="it-IT" sz="1200" b="1" i="0" u="none" strike="noStrike" kern="0" cap="none" spc="0" normalizeH="0" baseline="0" noProof="0" dirty="0">
                <a:ln>
                  <a:noFill/>
                </a:ln>
                <a:solidFill>
                  <a:srgbClr val="2F5496"/>
                </a:solidFill>
                <a:effectLst/>
                <a:uLnTx/>
                <a:uFillTx/>
                <a:latin typeface="Arial"/>
                <a:cs typeface="Arial"/>
                <a:sym typeface="Arial"/>
              </a:rPr>
              <a:t>EFSim</a:t>
            </a:r>
            <a:r>
              <a:rPr kumimoji="0" lang="it-IT" sz="1200" b="0" i="0" u="none" strike="noStrike" kern="0" cap="none" spc="0" normalizeH="0" baseline="0" noProof="0" dirty="0">
                <a:ln>
                  <a:noFill/>
                </a:ln>
                <a:solidFill>
                  <a:srgbClr val="2F5496"/>
                </a:solidFill>
                <a:effectLst/>
                <a:uLnTx/>
                <a:uFillTx/>
                <a:latin typeface="Arial"/>
                <a:cs typeface="Arial"/>
                <a:sym typeface="Arial"/>
              </a:rPr>
              <a:t>" and is a valuable tool for engineers who find themselves in </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the </a:t>
            </a:r>
            <a:r>
              <a:rPr kumimoji="0" lang="it-IT" sz="1200" b="1" i="0" u="none" strike="noStrike" kern="0" cap="none" spc="0" normalizeH="0" baseline="0" noProof="0" dirty="0" err="1" smtClean="0">
                <a:ln>
                  <a:noFill/>
                </a:ln>
                <a:solidFill>
                  <a:srgbClr val="2F5496"/>
                </a:solidFill>
                <a:effectLst/>
                <a:uLnTx/>
                <a:uFillTx/>
                <a:latin typeface="Arial"/>
                <a:cs typeface="Arial"/>
                <a:sym typeface="Arial"/>
              </a:rPr>
              <a:t>preliminary</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1" i="0" u="none" strike="noStrike" kern="0" cap="none" spc="0" normalizeH="0" baseline="0" noProof="0" dirty="0">
                <a:ln>
                  <a:noFill/>
                </a:ln>
                <a:solidFill>
                  <a:srgbClr val="2F5496"/>
                </a:solidFill>
                <a:effectLst/>
                <a:uLnTx/>
                <a:uFillTx/>
                <a:latin typeface="Arial"/>
                <a:cs typeface="Arial"/>
                <a:sym typeface="Arial"/>
              </a:rPr>
              <a:t>planning and design </a:t>
            </a:r>
            <a:r>
              <a:rPr kumimoji="0" lang="it-IT" sz="1200" b="1" i="0" u="none" strike="noStrike" kern="0" cap="none" spc="0" normalizeH="0" baseline="0" noProof="0" dirty="0" err="1" smtClean="0">
                <a:ln>
                  <a:noFill/>
                </a:ln>
                <a:solidFill>
                  <a:srgbClr val="2F5496"/>
                </a:solidFill>
                <a:effectLst/>
                <a:uLnTx/>
                <a:uFillTx/>
                <a:latin typeface="Arial"/>
                <a:cs typeface="Arial"/>
                <a:sym typeface="Arial"/>
              </a:rPr>
              <a:t>phase</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of </a:t>
            </a:r>
            <a:r>
              <a:rPr kumimoji="0" lang="it-IT" sz="1200" b="0" i="0" u="none" strike="noStrike" kern="0" cap="none" spc="0" normalizeH="0" baseline="0" noProof="0" dirty="0">
                <a:ln>
                  <a:noFill/>
                </a:ln>
                <a:solidFill>
                  <a:srgbClr val="2F5496"/>
                </a:solidFill>
                <a:effectLst/>
                <a:uLnTx/>
                <a:uFillTx/>
                <a:latin typeface="Arial"/>
                <a:cs typeface="Arial"/>
                <a:sym typeface="Arial"/>
              </a:rPr>
              <a:t>the thermal control system.</a:t>
            </a:r>
            <a:endParaRPr kumimoji="0" lang="it-IT" sz="1200" b="0" i="0" u="none" strike="noStrike" kern="0" cap="none" spc="0" normalizeH="0" baseline="0" noProof="0" dirty="0" smtClean="0">
              <a:ln>
                <a:noFill/>
              </a:ln>
              <a:solidFill>
                <a:srgbClr val="2F5496"/>
              </a:solidFill>
              <a:effectLst/>
              <a:uLnTx/>
              <a:uFillTx/>
              <a:latin typeface="Arial"/>
              <a:cs typeface="Arial"/>
              <a:sym typeface="Arial"/>
            </a:endParaRPr>
          </a:p>
          <a:p>
            <a:pPr marL="171450" marR="0" lvl="0" indent="-171450" algn="l" defTabSz="914400" rtl="0" eaLnBrk="1" fontAlgn="auto" latinLnBrk="0" hangingPunct="1">
              <a:lnSpc>
                <a:spcPct val="115000"/>
              </a:lnSpc>
              <a:spcBef>
                <a:spcPts val="300"/>
              </a:spcBef>
              <a:spcAft>
                <a:spcPts val="0"/>
              </a:spcAft>
              <a:buClr>
                <a:srgbClr val="000000"/>
              </a:buClr>
              <a:buSzTx/>
              <a:buFont typeface="Arial" panose="020B0604020202020204" pitchFamily="34" charset="0"/>
              <a:buChar char="•"/>
              <a:tabLst/>
              <a:defRPr/>
            </a:pPr>
            <a:r>
              <a:rPr kumimoji="0" lang="it-IT" sz="1100" b="0" i="0" u="none" strike="noStrike" kern="0" cap="none" spc="0" normalizeH="0" baseline="0" noProof="0" dirty="0" err="1" smtClean="0">
                <a:ln>
                  <a:noFill/>
                </a:ln>
                <a:solidFill>
                  <a:srgbClr val="2F5496"/>
                </a:solidFill>
                <a:effectLst/>
                <a:uLnTx/>
                <a:uFillTx/>
                <a:sym typeface="Arial"/>
              </a:rPr>
              <a:t>EFsim</a:t>
            </a:r>
            <a:r>
              <a:rPr kumimoji="0" lang="it-IT" sz="1100" b="0" i="0" u="none" strike="noStrike" kern="0" cap="none" spc="0" normalizeH="0" baseline="0" noProof="0" dirty="0" smtClean="0">
                <a:ln>
                  <a:noFill/>
                </a:ln>
                <a:solidFill>
                  <a:srgbClr val="2F5496"/>
                </a:solidFill>
                <a:effectLst/>
                <a:uLnTx/>
                <a:uFillTx/>
                <a:sym typeface="Arial"/>
              </a:rPr>
              <a:t> can </a:t>
            </a:r>
            <a:r>
              <a:rPr kumimoji="0" lang="it-IT" sz="1100" b="0" i="0" u="none" strike="noStrike" kern="0" cap="none" spc="0" normalizeH="0" baseline="0" noProof="0" dirty="0" err="1" smtClean="0">
                <a:ln>
                  <a:noFill/>
                </a:ln>
                <a:solidFill>
                  <a:srgbClr val="2F5496"/>
                </a:solidFill>
                <a:effectLst/>
                <a:uLnTx/>
                <a:uFillTx/>
                <a:sym typeface="Arial"/>
              </a:rPr>
              <a:t>quickly</a:t>
            </a:r>
            <a:r>
              <a:rPr kumimoji="0" lang="it-IT" sz="1100" b="0" i="0" u="none" strike="noStrike" kern="0" cap="none" spc="0" normalizeH="0" baseline="0" noProof="0" dirty="0" smtClean="0">
                <a:ln>
                  <a:noFill/>
                </a:ln>
                <a:solidFill>
                  <a:srgbClr val="2F5496"/>
                </a:solidFill>
                <a:effectLst/>
                <a:uLnTx/>
                <a:uFillTx/>
                <a:sym typeface="Arial"/>
              </a:rPr>
              <a:t> </a:t>
            </a:r>
            <a:r>
              <a:rPr kumimoji="0" lang="it-IT" sz="1100" b="0" i="0" u="none" strike="noStrike" kern="0" cap="none" spc="0" normalizeH="0" baseline="0" noProof="0" dirty="0">
                <a:ln>
                  <a:noFill/>
                </a:ln>
                <a:solidFill>
                  <a:srgbClr val="2F5496"/>
                </a:solidFill>
                <a:effectLst/>
                <a:uLnTx/>
                <a:uFillTx/>
                <a:sym typeface="Arial"/>
              </a:rPr>
              <a:t>estimate the thermal performance of the flexible heater based on the </a:t>
            </a:r>
            <a:r>
              <a:rPr kumimoji="0" lang="it-IT" sz="1100" b="0" i="0" u="none" strike="noStrike" kern="0" cap="none" spc="0" normalizeH="0" baseline="0" noProof="0" dirty="0" err="1" smtClean="0">
                <a:ln>
                  <a:noFill/>
                </a:ln>
                <a:solidFill>
                  <a:srgbClr val="2F5496"/>
                </a:solidFill>
                <a:effectLst/>
                <a:uLnTx/>
                <a:uFillTx/>
                <a:sym typeface="Arial"/>
              </a:rPr>
              <a:t>specifications</a:t>
            </a:r>
            <a:r>
              <a:rPr kumimoji="0" lang="it-IT" sz="1100" b="0" i="0" u="none" strike="noStrike" kern="0" cap="none" spc="0" normalizeH="0" baseline="0" noProof="0" dirty="0" smtClean="0">
                <a:ln>
                  <a:noFill/>
                </a:ln>
                <a:solidFill>
                  <a:srgbClr val="2F5496"/>
                </a:solidFill>
                <a:effectLst/>
                <a:uLnTx/>
                <a:uFillTx/>
                <a:sym typeface="Arial"/>
              </a:rPr>
              <a:t> of the heater and the system, and to </a:t>
            </a:r>
            <a:r>
              <a:rPr kumimoji="0" lang="it-IT" sz="1100" b="0" i="0" u="none" strike="noStrike" kern="0" cap="none" spc="0" normalizeH="0" baseline="0" noProof="0" dirty="0">
                <a:ln>
                  <a:noFill/>
                </a:ln>
                <a:solidFill>
                  <a:srgbClr val="2F5496"/>
                </a:solidFill>
                <a:effectLst/>
                <a:uLnTx/>
                <a:uFillTx/>
                <a:sym typeface="Arial"/>
              </a:rPr>
              <a:t>the desired operating parameters.</a:t>
            </a:r>
            <a:endParaRPr kumimoji="0" lang="it-IT" sz="1100" b="0" i="0" u="none" strike="noStrike" kern="0" cap="none" spc="0" normalizeH="0" baseline="0" noProof="0" dirty="0" smtClean="0">
              <a:ln>
                <a:noFill/>
              </a:ln>
              <a:solidFill>
                <a:srgbClr val="2F5496"/>
              </a:solidFill>
              <a:effectLst/>
              <a:uLnTx/>
              <a:uFillTx/>
              <a:sym typeface="Arial"/>
            </a:endParaRPr>
          </a:p>
          <a:p>
            <a:pPr marL="171450" lvl="0" indent="-171450">
              <a:lnSpc>
                <a:spcPct val="115000"/>
              </a:lnSpc>
              <a:spcBef>
                <a:spcPts val="300"/>
              </a:spcBef>
              <a:buFont typeface="Arial" panose="020B0604020202020204" pitchFamily="34" charset="0"/>
              <a:buChar char="•"/>
            </a:pPr>
            <a:r>
              <a:rPr kumimoji="0" lang="it-IT" sz="1100" b="0" i="0" u="none" strike="noStrike" kern="0" cap="none" spc="0" normalizeH="0" baseline="0" noProof="0" dirty="0" err="1" smtClean="0">
                <a:ln>
                  <a:noFill/>
                </a:ln>
                <a:solidFill>
                  <a:srgbClr val="2F5496"/>
                </a:solidFill>
                <a:effectLst/>
                <a:uLnTx/>
                <a:uFillTx/>
                <a:sym typeface="Arial"/>
              </a:rPr>
              <a:t>EFsim</a:t>
            </a:r>
            <a:r>
              <a:rPr lang="it-IT" sz="1100" dirty="0">
                <a:solidFill>
                  <a:srgbClr val="2F5496"/>
                </a:solidFill>
              </a:rPr>
              <a:t> </a:t>
            </a:r>
            <a:r>
              <a:rPr lang="it-IT" sz="1100" dirty="0" err="1" smtClean="0">
                <a:solidFill>
                  <a:srgbClr val="2F5496"/>
                </a:solidFill>
              </a:rPr>
              <a:t>automatically</a:t>
            </a:r>
            <a:r>
              <a:rPr lang="it-IT" sz="1100" dirty="0" smtClean="0">
                <a:solidFill>
                  <a:srgbClr val="2F5496"/>
                </a:solidFill>
              </a:rPr>
              <a:t> </a:t>
            </a:r>
            <a:r>
              <a:rPr lang="it-IT" sz="1100" dirty="0" err="1" smtClean="0">
                <a:solidFill>
                  <a:srgbClr val="2F5496"/>
                </a:solidFill>
              </a:rPr>
              <a:t>draws</a:t>
            </a:r>
            <a:r>
              <a:rPr lang="it-IT" sz="1100" dirty="0" smtClean="0">
                <a:solidFill>
                  <a:srgbClr val="2F5496"/>
                </a:solidFill>
              </a:rPr>
              <a:t> </a:t>
            </a:r>
            <a:r>
              <a:rPr kumimoji="0" lang="it-IT" sz="1100" b="0" i="0" u="none" strike="noStrike" kern="0" cap="none" spc="0" normalizeH="0" baseline="0" noProof="0" dirty="0">
                <a:ln>
                  <a:noFill/>
                </a:ln>
                <a:solidFill>
                  <a:srgbClr val="2F5496"/>
                </a:solidFill>
                <a:effectLst/>
                <a:uLnTx/>
                <a:uFillTx/>
                <a:sym typeface="Arial"/>
              </a:rPr>
              <a:t>a graph showing the maximum power density of this configuration based on the temperature of </a:t>
            </a:r>
            <a:r>
              <a:rPr kumimoji="0" lang="it-IT" sz="1100" b="0" i="0" u="none" strike="noStrike" kern="0" cap="none" spc="0" normalizeH="0" baseline="0" noProof="0" dirty="0" smtClean="0">
                <a:ln>
                  <a:noFill/>
                </a:ln>
                <a:solidFill>
                  <a:srgbClr val="2F5496"/>
                </a:solidFill>
                <a:effectLst/>
                <a:uLnTx/>
                <a:uFillTx/>
                <a:sym typeface="Arial"/>
              </a:rPr>
              <a:t>the </a:t>
            </a:r>
            <a:r>
              <a:rPr kumimoji="0" lang="it-IT" sz="1100" b="0" i="0" u="none" strike="noStrike" kern="0" cap="none" spc="0" normalizeH="0" baseline="0" noProof="0" dirty="0" err="1" smtClean="0">
                <a:ln>
                  <a:noFill/>
                </a:ln>
                <a:solidFill>
                  <a:srgbClr val="2F5496"/>
                </a:solidFill>
                <a:effectLst/>
                <a:uLnTx/>
                <a:uFillTx/>
                <a:sym typeface="Arial"/>
              </a:rPr>
              <a:t>heatsink</a:t>
            </a:r>
            <a:r>
              <a:rPr kumimoji="0" lang="it-IT" sz="1100" b="0" i="0" u="none" strike="noStrike" kern="0" cap="none" spc="0" normalizeH="0" baseline="0" noProof="0" dirty="0">
                <a:ln>
                  <a:noFill/>
                </a:ln>
                <a:solidFill>
                  <a:srgbClr val="2F5496"/>
                </a:solidFill>
                <a:effectLst/>
                <a:uLnTx/>
                <a:uFillTx/>
                <a:sym typeface="Arial"/>
              </a:rPr>
              <a:t>.</a:t>
            </a:r>
            <a:endParaRPr kumimoji="0" lang="it-IT" sz="1100" b="0" i="0" u="none" strike="noStrike" kern="0" cap="none" spc="0" normalizeH="0" baseline="0" noProof="0" dirty="0" smtClean="0">
              <a:ln>
                <a:noFill/>
              </a:ln>
              <a:solidFill>
                <a:srgbClr val="2F5496"/>
              </a:solidFill>
              <a:effectLst/>
              <a:uLnTx/>
              <a:uFillTx/>
              <a:sym typeface="Arial"/>
            </a:endParaRPr>
          </a:p>
          <a:p>
            <a:pPr marL="171450" marR="0" lvl="0" indent="-171450" algn="l" defTabSz="914400" rtl="0" eaLnBrk="1" fontAlgn="auto" latinLnBrk="0" hangingPunct="1">
              <a:lnSpc>
                <a:spcPct val="115000"/>
              </a:lnSpc>
              <a:spcBef>
                <a:spcPts val="300"/>
              </a:spcBef>
              <a:spcAft>
                <a:spcPts val="0"/>
              </a:spcAft>
              <a:buClr>
                <a:srgbClr val="000000"/>
              </a:buClr>
              <a:buSzTx/>
              <a:buFont typeface="Arial" panose="020B0604020202020204" pitchFamily="34" charset="0"/>
              <a:buChar char="•"/>
              <a:tabLst/>
              <a:defRPr/>
            </a:pPr>
            <a:r>
              <a:rPr kumimoji="0" lang="it-IT" sz="1100" b="0" i="0" u="none" strike="noStrike" kern="0" cap="none" spc="0" normalizeH="0" baseline="0" noProof="0" dirty="0" smtClean="0">
                <a:ln>
                  <a:noFill/>
                </a:ln>
                <a:solidFill>
                  <a:srgbClr val="2F5496"/>
                </a:solidFill>
                <a:effectLst/>
                <a:uLnTx/>
                <a:uFillTx/>
                <a:sym typeface="Arial"/>
              </a:rPr>
              <a:t>The </a:t>
            </a:r>
            <a:r>
              <a:rPr kumimoji="0" lang="it-IT" sz="1100" b="0" i="0" u="none" strike="noStrike" kern="0" cap="none" spc="0" normalizeH="0" baseline="0" noProof="0" dirty="0" err="1" smtClean="0">
                <a:ln>
                  <a:noFill/>
                </a:ln>
                <a:solidFill>
                  <a:srgbClr val="2F5496"/>
                </a:solidFill>
                <a:effectLst/>
                <a:uLnTx/>
                <a:uFillTx/>
                <a:sym typeface="Arial"/>
              </a:rPr>
              <a:t>user</a:t>
            </a:r>
            <a:r>
              <a:rPr kumimoji="0" lang="it-IT" sz="1100" b="0" i="0" u="none" strike="noStrike" kern="0" cap="none" spc="0" normalizeH="0" baseline="0" noProof="0" dirty="0" smtClean="0">
                <a:ln>
                  <a:noFill/>
                </a:ln>
                <a:solidFill>
                  <a:srgbClr val="2F5496"/>
                </a:solidFill>
                <a:effectLst/>
                <a:uLnTx/>
                <a:uFillTx/>
                <a:sym typeface="Arial"/>
              </a:rPr>
              <a:t> </a:t>
            </a:r>
            <a:r>
              <a:rPr kumimoji="0" lang="it-IT" sz="1100" b="0" i="0" u="none" strike="noStrike" kern="0" cap="none" spc="0" normalizeH="0" baseline="0" noProof="0" dirty="0">
                <a:ln>
                  <a:noFill/>
                </a:ln>
                <a:solidFill>
                  <a:srgbClr val="2F5496"/>
                </a:solidFill>
                <a:effectLst/>
                <a:uLnTx/>
                <a:uFillTx/>
                <a:sym typeface="Arial"/>
              </a:rPr>
              <a:t>can easily compare the usage range of different materials with a simple visual </a:t>
            </a:r>
            <a:r>
              <a:rPr kumimoji="0" lang="it-IT" sz="1100" b="0" i="0" u="none" strike="noStrike" kern="0" cap="none" spc="0" normalizeH="0" baseline="0" noProof="0" dirty="0" err="1">
                <a:ln>
                  <a:noFill/>
                </a:ln>
                <a:solidFill>
                  <a:srgbClr val="2F5496"/>
                </a:solidFill>
                <a:effectLst/>
                <a:uLnTx/>
                <a:uFillTx/>
                <a:sym typeface="Arial"/>
              </a:rPr>
              <a:t>aid</a:t>
            </a:r>
            <a:r>
              <a:rPr kumimoji="0" lang="it-IT" sz="1100" b="0" i="0" u="none" strike="noStrike" kern="0" cap="none" spc="0" normalizeH="0" baseline="0" noProof="0" dirty="0" smtClean="0">
                <a:ln>
                  <a:noFill/>
                </a:ln>
                <a:solidFill>
                  <a:srgbClr val="2F5496"/>
                </a:solidFill>
                <a:effectLst/>
                <a:uLnTx/>
                <a:uFillTx/>
                <a:sym typeface="Arial"/>
              </a:rPr>
              <a:t>.</a:t>
            </a:r>
          </a:p>
        </p:txBody>
      </p:sp>
      <p:pic>
        <p:nvPicPr>
          <p:cNvPr id="6" name="Picture 5"/>
          <p:cNvPicPr>
            <a:picLocks noChangeAspect="1"/>
          </p:cNvPicPr>
          <p:nvPr/>
        </p:nvPicPr>
        <p:blipFill>
          <a:blip r:embed="rId4"/>
          <a:stretch>
            <a:fillRect/>
          </a:stretch>
        </p:blipFill>
        <p:spPr>
          <a:xfrm>
            <a:off x="6076042" y="1136072"/>
            <a:ext cx="2804722" cy="1834281"/>
          </a:xfrm>
          <a:prstGeom prst="rect">
            <a:avLst/>
          </a:prstGeom>
        </p:spPr>
      </p:pic>
      <p:pic>
        <p:nvPicPr>
          <p:cNvPr id="7" name="Picture 6"/>
          <p:cNvPicPr>
            <a:picLocks noChangeAspect="1"/>
          </p:cNvPicPr>
          <p:nvPr/>
        </p:nvPicPr>
        <p:blipFill>
          <a:blip r:embed="rId5"/>
          <a:stretch>
            <a:fillRect/>
          </a:stretch>
        </p:blipFill>
        <p:spPr>
          <a:xfrm>
            <a:off x="6076042" y="3101635"/>
            <a:ext cx="2801429" cy="1832127"/>
          </a:xfrm>
          <a:prstGeom prst="rect">
            <a:avLst/>
          </a:prstGeom>
        </p:spPr>
      </p:pic>
    </p:spTree>
    <p:extLst>
      <p:ext uri="{BB962C8B-B14F-4D97-AF65-F5344CB8AC3E}">
        <p14:creationId xmlns:p14="http://schemas.microsoft.com/office/powerpoint/2010/main" val="14856199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sp>
        <p:nvSpPr>
          <p:cNvPr id="80" name="Google Shape;80;p17"/>
          <p:cNvSpPr txBox="1"/>
          <p:nvPr/>
        </p:nvSpPr>
        <p:spPr>
          <a:xfrm>
            <a:off x="255006" y="0"/>
            <a:ext cx="5957100" cy="896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50" b="1" i="0" u="none" strike="noStrike" kern="0" cap="none" spc="0" normalizeH="0" baseline="0" noProof="0" dirty="0" smtClean="0">
                <a:ln>
                  <a:noFill/>
                </a:ln>
                <a:solidFill>
                  <a:srgbClr val="FFFFFF"/>
                </a:solidFill>
                <a:effectLst/>
                <a:uLnTx/>
                <a:uFillTx/>
                <a:latin typeface="Arial"/>
                <a:cs typeface="Arial"/>
                <a:sym typeface="Arial"/>
              </a:rPr>
              <a:t>DESIGN OPTIMIZATION: SIMULATIONS</a:t>
            </a:r>
            <a:endParaRPr kumimoji="0" sz="1650" b="1" i="0" u="none" strike="noStrike" kern="0" cap="none" spc="0" normalizeH="0" baseline="0" noProof="0" dirty="0">
              <a:ln>
                <a:noFill/>
              </a:ln>
              <a:solidFill>
                <a:srgbClr val="FFFFFF"/>
              </a:solidFill>
              <a:effectLst/>
              <a:uLnTx/>
              <a:uFillTx/>
              <a:latin typeface="Arial"/>
              <a:cs typeface="Arial"/>
              <a:sym typeface="Arial"/>
            </a:endParaRPr>
          </a:p>
        </p:txBody>
      </p:sp>
      <p:sp>
        <p:nvSpPr>
          <p:cNvPr id="81" name="Google Shape;81;p17"/>
          <p:cNvSpPr txBox="1"/>
          <p:nvPr/>
        </p:nvSpPr>
        <p:spPr>
          <a:xfrm>
            <a:off x="104723" y="896100"/>
            <a:ext cx="7428526" cy="1323409"/>
          </a:xfrm>
          <a:prstGeom prst="rect">
            <a:avLst/>
          </a:prstGeom>
          <a:noFill/>
          <a:ln>
            <a:noFill/>
          </a:ln>
        </p:spPr>
        <p:txBody>
          <a:bodyPr spcFirstLastPara="1" wrap="square" lIns="91425" tIns="91425" rIns="91425" bIns="91425" anchor="t" anchorCtr="0">
            <a:spAutoFit/>
          </a:bodyPr>
          <a:lstStyle/>
          <a:p>
            <a:pPr lvl="0">
              <a:lnSpc>
                <a:spcPct val="115000"/>
              </a:lnSpc>
              <a:spcBef>
                <a:spcPts val="300"/>
              </a:spcBef>
            </a:pPr>
            <a:r>
              <a:rPr lang="it-IT" sz="1200" dirty="0">
                <a:solidFill>
                  <a:srgbClr val="2F5496"/>
                </a:solidFill>
              </a:rPr>
              <a:t>The model </a:t>
            </a:r>
            <a:r>
              <a:rPr lang="it-IT" sz="1200" dirty="0" err="1">
                <a:solidFill>
                  <a:srgbClr val="2F5496"/>
                </a:solidFill>
              </a:rPr>
              <a:t>has</a:t>
            </a:r>
            <a:r>
              <a:rPr lang="it-IT" sz="1200" dirty="0">
                <a:solidFill>
                  <a:srgbClr val="2F5496"/>
                </a:solidFill>
              </a:rPr>
              <a:t> </a:t>
            </a:r>
            <a:r>
              <a:rPr lang="it-IT" sz="1200" dirty="0" err="1">
                <a:solidFill>
                  <a:srgbClr val="2F5496"/>
                </a:solidFill>
              </a:rPr>
              <a:t>been</a:t>
            </a:r>
            <a:r>
              <a:rPr lang="it-IT" sz="1200" dirty="0">
                <a:solidFill>
                  <a:srgbClr val="2F5496"/>
                </a:solidFill>
              </a:rPr>
              <a:t> </a:t>
            </a:r>
            <a:r>
              <a:rPr lang="it-IT" sz="1200" dirty="0" err="1">
                <a:solidFill>
                  <a:srgbClr val="2F5496"/>
                </a:solidFill>
              </a:rPr>
              <a:t>validated</a:t>
            </a:r>
            <a:r>
              <a:rPr lang="it-IT" sz="1200" dirty="0">
                <a:solidFill>
                  <a:srgbClr val="2F5496"/>
                </a:solidFill>
              </a:rPr>
              <a:t> with a 3D </a:t>
            </a:r>
            <a:r>
              <a:rPr lang="it-IT" sz="1200" dirty="0" err="1">
                <a:solidFill>
                  <a:srgbClr val="2F5496"/>
                </a:solidFill>
              </a:rPr>
              <a:t>numerical</a:t>
            </a:r>
            <a:r>
              <a:rPr lang="it-IT" sz="1200" dirty="0">
                <a:solidFill>
                  <a:srgbClr val="2F5496"/>
                </a:solidFill>
              </a:rPr>
              <a:t> </a:t>
            </a:r>
            <a:r>
              <a:rPr lang="it-IT" sz="1200" dirty="0" err="1" smtClean="0">
                <a:solidFill>
                  <a:srgbClr val="2F5496"/>
                </a:solidFill>
              </a:rPr>
              <a:t>simulation</a:t>
            </a:r>
            <a:r>
              <a:rPr lang="it-IT" sz="1200" dirty="0" smtClean="0">
                <a:solidFill>
                  <a:srgbClr val="2F5496"/>
                </a:solidFill>
              </a:rPr>
              <a:t> </a:t>
            </a:r>
            <a:r>
              <a:rPr lang="it-IT" sz="1200" dirty="0" err="1">
                <a:solidFill>
                  <a:srgbClr val="2F5496"/>
                </a:solidFill>
              </a:rPr>
              <a:t>using</a:t>
            </a:r>
            <a:r>
              <a:rPr lang="it-IT" sz="1200" dirty="0">
                <a:solidFill>
                  <a:srgbClr val="2F5496"/>
                </a:solidFill>
              </a:rPr>
              <a:t> ANSYS </a:t>
            </a:r>
            <a:r>
              <a:rPr lang="it-IT" sz="1200" dirty="0" err="1" smtClean="0">
                <a:solidFill>
                  <a:srgbClr val="2F5496"/>
                </a:solidFill>
              </a:rPr>
              <a:t>Fluent</a:t>
            </a:r>
            <a:r>
              <a:rPr lang="it-IT" sz="1200" dirty="0" smtClean="0">
                <a:solidFill>
                  <a:srgbClr val="2F5496"/>
                </a:solidFill>
              </a:rPr>
              <a:t> and experimental tests.</a:t>
            </a:r>
          </a:p>
          <a:p>
            <a:pPr lvl="0" algn="just">
              <a:lnSpc>
                <a:spcPct val="115000"/>
              </a:lnSpc>
              <a:spcBef>
                <a:spcPts val="300"/>
              </a:spcBef>
            </a:pPr>
            <a:r>
              <a:rPr lang="en-US" sz="1200" dirty="0">
                <a:solidFill>
                  <a:srgbClr val="2F5496"/>
                </a:solidFill>
              </a:rPr>
              <a:t>A series of 3D simulations has been made on ANSYS Fluent to estimate the impact of a </a:t>
            </a:r>
            <a:r>
              <a:rPr lang="en-US" sz="1200" dirty="0" smtClean="0">
                <a:solidFill>
                  <a:srgbClr val="2F5496"/>
                </a:solidFill>
              </a:rPr>
              <a:t>Track Section Reduction </a:t>
            </a:r>
            <a:r>
              <a:rPr lang="en-US" sz="1200" dirty="0">
                <a:solidFill>
                  <a:srgbClr val="2F5496"/>
                </a:solidFill>
              </a:rPr>
              <a:t>on </a:t>
            </a:r>
            <a:r>
              <a:rPr lang="en-US" sz="1200" dirty="0" smtClean="0">
                <a:solidFill>
                  <a:srgbClr val="2F5496"/>
                </a:solidFill>
              </a:rPr>
              <a:t>the track temperature in order to evaluate the TSR coefficient useful for the determination of the thermal resistance of the insulant layers. The same simulations confirmed that the EFSim model correctly estimates the heat transfer in a 1D system.</a:t>
            </a:r>
            <a:endParaRPr lang="it-IT" sz="1200" dirty="0">
              <a:solidFill>
                <a:srgbClr val="2F5496"/>
              </a:solidFill>
            </a:endParaRPr>
          </a:p>
        </p:txBody>
      </p:sp>
      <p:pic>
        <p:nvPicPr>
          <p:cNvPr id="3" name="Picture 2"/>
          <p:cNvPicPr>
            <a:picLocks noChangeAspect="1"/>
          </p:cNvPicPr>
          <p:nvPr/>
        </p:nvPicPr>
        <p:blipFill>
          <a:blip r:embed="rId4"/>
          <a:stretch>
            <a:fillRect/>
          </a:stretch>
        </p:blipFill>
        <p:spPr>
          <a:xfrm>
            <a:off x="381582" y="2650387"/>
            <a:ext cx="6161378" cy="1882830"/>
          </a:xfrm>
          <a:prstGeom prst="rect">
            <a:avLst/>
          </a:prstGeom>
        </p:spPr>
      </p:pic>
      <p:pic>
        <p:nvPicPr>
          <p:cNvPr id="2" name="Picture 1"/>
          <p:cNvPicPr>
            <a:picLocks noChangeAspect="1"/>
          </p:cNvPicPr>
          <p:nvPr/>
        </p:nvPicPr>
        <p:blipFill>
          <a:blip r:embed="rId5"/>
          <a:stretch>
            <a:fillRect/>
          </a:stretch>
        </p:blipFill>
        <p:spPr>
          <a:xfrm>
            <a:off x="5013640" y="2097368"/>
            <a:ext cx="3345147" cy="1295037"/>
          </a:xfrm>
          <a:prstGeom prst="rect">
            <a:avLst/>
          </a:prstGeom>
        </p:spPr>
      </p:pic>
    </p:spTree>
    <p:extLst>
      <p:ext uri="{BB962C8B-B14F-4D97-AF65-F5344CB8AC3E}">
        <p14:creationId xmlns:p14="http://schemas.microsoft.com/office/powerpoint/2010/main" val="4049844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sp>
        <p:nvSpPr>
          <p:cNvPr id="80" name="Google Shape;80;p17"/>
          <p:cNvSpPr txBox="1"/>
          <p:nvPr/>
        </p:nvSpPr>
        <p:spPr>
          <a:xfrm>
            <a:off x="255006" y="0"/>
            <a:ext cx="5957100" cy="896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50" b="1" i="0" u="none" strike="noStrike" kern="0" cap="none" spc="0" normalizeH="0" baseline="0" noProof="0" dirty="0" smtClean="0">
                <a:ln>
                  <a:noFill/>
                </a:ln>
                <a:solidFill>
                  <a:srgbClr val="FFFFFF"/>
                </a:solidFill>
                <a:effectLst/>
                <a:uLnTx/>
                <a:uFillTx/>
                <a:latin typeface="Arial"/>
                <a:cs typeface="Arial"/>
                <a:sym typeface="Arial"/>
              </a:rPr>
              <a:t>DESIGN OPTIMIZATION: EXPERIMENTAL SETUP</a:t>
            </a:r>
            <a:endParaRPr kumimoji="0" sz="1650" b="1" i="0" u="none" strike="noStrike" kern="0" cap="none" spc="0" normalizeH="0" baseline="0" noProof="0" dirty="0">
              <a:ln>
                <a:noFill/>
              </a:ln>
              <a:solidFill>
                <a:srgbClr val="FFFFFF"/>
              </a:solidFill>
              <a:effectLst/>
              <a:uLnTx/>
              <a:uFillTx/>
              <a:latin typeface="Arial"/>
              <a:cs typeface="Arial"/>
              <a:sym typeface="Arial"/>
            </a:endParaRPr>
          </a:p>
        </p:txBody>
      </p:sp>
      <p:sp>
        <p:nvSpPr>
          <p:cNvPr id="81" name="Google Shape;81;p17"/>
          <p:cNvSpPr txBox="1"/>
          <p:nvPr/>
        </p:nvSpPr>
        <p:spPr>
          <a:xfrm>
            <a:off x="104723" y="896100"/>
            <a:ext cx="6204637" cy="1111043"/>
          </a:xfrm>
          <a:prstGeom prst="rect">
            <a:avLst/>
          </a:prstGeom>
          <a:noFill/>
          <a:ln>
            <a:noFill/>
          </a:ln>
        </p:spPr>
        <p:txBody>
          <a:bodyPr spcFirstLastPara="1" wrap="square" lIns="91425" tIns="91425" rIns="91425" bIns="91425" anchor="t" anchorCtr="0">
            <a:spAutoFit/>
          </a:bodyPr>
          <a:lstStyle/>
          <a:p>
            <a:pPr lvl="0">
              <a:lnSpc>
                <a:spcPct val="115000"/>
              </a:lnSpc>
              <a:spcBef>
                <a:spcPts val="300"/>
              </a:spcBef>
            </a:pPr>
            <a:r>
              <a:rPr lang="it-IT" sz="1200" dirty="0">
                <a:solidFill>
                  <a:srgbClr val="2F5496"/>
                </a:solidFill>
              </a:rPr>
              <a:t>The model </a:t>
            </a:r>
            <a:r>
              <a:rPr lang="it-IT" sz="1200" dirty="0" err="1">
                <a:solidFill>
                  <a:srgbClr val="2F5496"/>
                </a:solidFill>
              </a:rPr>
              <a:t>has</a:t>
            </a:r>
            <a:r>
              <a:rPr lang="it-IT" sz="1200" dirty="0">
                <a:solidFill>
                  <a:srgbClr val="2F5496"/>
                </a:solidFill>
              </a:rPr>
              <a:t> </a:t>
            </a:r>
            <a:r>
              <a:rPr lang="it-IT" sz="1200" dirty="0" err="1">
                <a:solidFill>
                  <a:srgbClr val="2F5496"/>
                </a:solidFill>
              </a:rPr>
              <a:t>been</a:t>
            </a:r>
            <a:r>
              <a:rPr lang="it-IT" sz="1200" dirty="0">
                <a:solidFill>
                  <a:srgbClr val="2F5496"/>
                </a:solidFill>
              </a:rPr>
              <a:t> </a:t>
            </a:r>
            <a:r>
              <a:rPr lang="it-IT" sz="1200" dirty="0" err="1">
                <a:solidFill>
                  <a:srgbClr val="2F5496"/>
                </a:solidFill>
              </a:rPr>
              <a:t>validated</a:t>
            </a:r>
            <a:r>
              <a:rPr lang="it-IT" sz="1200" dirty="0">
                <a:solidFill>
                  <a:srgbClr val="2F5496"/>
                </a:solidFill>
              </a:rPr>
              <a:t> with a 3D </a:t>
            </a:r>
            <a:r>
              <a:rPr lang="it-IT" sz="1200" dirty="0" err="1">
                <a:solidFill>
                  <a:srgbClr val="2F5496"/>
                </a:solidFill>
              </a:rPr>
              <a:t>numerical</a:t>
            </a:r>
            <a:r>
              <a:rPr lang="it-IT" sz="1200" dirty="0">
                <a:solidFill>
                  <a:srgbClr val="2F5496"/>
                </a:solidFill>
              </a:rPr>
              <a:t> </a:t>
            </a:r>
            <a:r>
              <a:rPr lang="it-IT" sz="1200" dirty="0" err="1" smtClean="0">
                <a:solidFill>
                  <a:srgbClr val="2F5496"/>
                </a:solidFill>
              </a:rPr>
              <a:t>simulation</a:t>
            </a:r>
            <a:r>
              <a:rPr lang="it-IT" sz="1200" dirty="0" smtClean="0">
                <a:solidFill>
                  <a:srgbClr val="2F5496"/>
                </a:solidFill>
              </a:rPr>
              <a:t> </a:t>
            </a:r>
            <a:r>
              <a:rPr lang="it-IT" sz="1200" dirty="0" err="1">
                <a:solidFill>
                  <a:srgbClr val="2F5496"/>
                </a:solidFill>
              </a:rPr>
              <a:t>using</a:t>
            </a:r>
            <a:r>
              <a:rPr lang="it-IT" sz="1200" dirty="0">
                <a:solidFill>
                  <a:srgbClr val="2F5496"/>
                </a:solidFill>
              </a:rPr>
              <a:t> ANSYS </a:t>
            </a:r>
            <a:r>
              <a:rPr lang="it-IT" sz="1200" dirty="0" err="1" smtClean="0">
                <a:solidFill>
                  <a:srgbClr val="2F5496"/>
                </a:solidFill>
              </a:rPr>
              <a:t>Fluent</a:t>
            </a:r>
            <a:r>
              <a:rPr lang="it-IT" sz="1200" dirty="0" smtClean="0">
                <a:solidFill>
                  <a:srgbClr val="2F5496"/>
                </a:solidFill>
              </a:rPr>
              <a:t> and experimental tests.</a:t>
            </a:r>
          </a:p>
          <a:p>
            <a:pPr lvl="0">
              <a:lnSpc>
                <a:spcPct val="115000"/>
              </a:lnSpc>
              <a:spcBef>
                <a:spcPts val="300"/>
              </a:spcBef>
            </a:pPr>
            <a:r>
              <a:rPr lang="en-US" sz="1200" dirty="0">
                <a:solidFill>
                  <a:srgbClr val="2F5496"/>
                </a:solidFill>
              </a:rPr>
              <a:t>The experimental setup used for the characterization of the thermal profile of the polymeric sheets was built to be as similar as possible to this </a:t>
            </a:r>
            <a:r>
              <a:rPr lang="en-US" sz="1200" dirty="0" smtClean="0">
                <a:solidFill>
                  <a:srgbClr val="2F5496"/>
                </a:solidFill>
              </a:rPr>
              <a:t>model</a:t>
            </a:r>
            <a:endParaRPr lang="en-US" sz="1200" dirty="0">
              <a:solidFill>
                <a:srgbClr val="2F5496"/>
              </a:solidFill>
            </a:endParaRPr>
          </a:p>
        </p:txBody>
      </p:sp>
      <p:pic>
        <p:nvPicPr>
          <p:cNvPr id="7" name="Immagine 3"/>
          <p:cNvPicPr/>
          <p:nvPr/>
        </p:nvPicPr>
        <p:blipFill>
          <a:blip r:embed="rId4"/>
          <a:stretch>
            <a:fillRect/>
          </a:stretch>
        </p:blipFill>
        <p:spPr>
          <a:xfrm>
            <a:off x="544718" y="1961721"/>
            <a:ext cx="1156928" cy="2777079"/>
          </a:xfrm>
          <a:prstGeom prst="rect">
            <a:avLst/>
          </a:prstGeom>
        </p:spPr>
      </p:pic>
      <p:pic>
        <p:nvPicPr>
          <p:cNvPr id="8" name="Immagine 6"/>
          <p:cNvPicPr/>
          <p:nvPr/>
        </p:nvPicPr>
        <p:blipFill rotWithShape="1">
          <a:blip r:embed="rId5">
            <a:extLst>
              <a:ext uri="{28A0092B-C50C-407E-A947-70E740481C1C}">
                <a14:useLocalDpi xmlns:a14="http://schemas.microsoft.com/office/drawing/2010/main" val="0"/>
              </a:ext>
            </a:extLst>
          </a:blip>
          <a:srcRect t="6666" b="7488"/>
          <a:stretch/>
        </p:blipFill>
        <p:spPr>
          <a:xfrm>
            <a:off x="4813533" y="3094766"/>
            <a:ext cx="3578860" cy="1596684"/>
          </a:xfrm>
          <a:prstGeom prst="rect">
            <a:avLst/>
          </a:prstGeom>
        </p:spPr>
      </p:pic>
      <p:pic>
        <p:nvPicPr>
          <p:cNvPr id="9" name="Immagine 7" descr="D:\Users\PSNR\Downloads\PXL_20231002_125311298.jpg"/>
          <p:cNvPicPr/>
          <p:nvPr/>
        </p:nvPicPr>
        <p:blipFill rotWithShape="1">
          <a:blip r:embed="rId6" cstate="print">
            <a:extLst>
              <a:ext uri="{28A0092B-C50C-407E-A947-70E740481C1C}">
                <a14:useLocalDpi xmlns:a14="http://schemas.microsoft.com/office/drawing/2010/main" val="0"/>
              </a:ext>
            </a:extLst>
          </a:blip>
          <a:srcRect l="31517" r="3004" b="16457"/>
          <a:stretch/>
        </p:blipFill>
        <p:spPr bwMode="auto">
          <a:xfrm>
            <a:off x="1863424" y="3115183"/>
            <a:ext cx="2093961" cy="1556466"/>
          </a:xfrm>
          <a:prstGeom prst="rect">
            <a:avLst/>
          </a:prstGeom>
          <a:noFill/>
          <a:ln>
            <a:noFill/>
          </a:ln>
          <a:extLst>
            <a:ext uri="{53640926-AAD7-44D8-BBD7-CCE9431645EC}">
              <a14:shadowObscured xmlns:a14="http://schemas.microsoft.com/office/drawing/2010/main"/>
            </a:ext>
          </a:extLst>
        </p:spPr>
      </p:pic>
      <p:pic>
        <p:nvPicPr>
          <p:cNvPr id="10" name="Immagine 5" descr="D:\Users\PSNR\Downloads\PXL_20231012_115002163.jpg"/>
          <p:cNvPicPr/>
          <p:nvPr/>
        </p:nvPicPr>
        <p:blipFill rotWithShape="1">
          <a:blip r:embed="rId7" cstate="print">
            <a:extLst>
              <a:ext uri="{28A0092B-C50C-407E-A947-70E740481C1C}">
                <a14:useLocalDpi xmlns:a14="http://schemas.microsoft.com/office/drawing/2010/main" val="0"/>
              </a:ext>
            </a:extLst>
          </a:blip>
          <a:srcRect t="7939" b="13425"/>
          <a:stretch/>
        </p:blipFill>
        <p:spPr bwMode="auto">
          <a:xfrm>
            <a:off x="6212106" y="1286072"/>
            <a:ext cx="2176498" cy="1462609"/>
          </a:xfrm>
          <a:prstGeom prst="rect">
            <a:avLst/>
          </a:prstGeom>
          <a:noFill/>
          <a:ln>
            <a:noFill/>
          </a:ln>
        </p:spPr>
      </p:pic>
      <p:grpSp>
        <p:nvGrpSpPr>
          <p:cNvPr id="11" name="Gruppo 132"/>
          <p:cNvGrpSpPr/>
          <p:nvPr/>
        </p:nvGrpSpPr>
        <p:grpSpPr>
          <a:xfrm>
            <a:off x="1863424" y="1996168"/>
            <a:ext cx="2107062" cy="1098598"/>
            <a:chOff x="8869782" y="4232797"/>
            <a:chExt cx="2904445" cy="1683784"/>
          </a:xfrm>
        </p:grpSpPr>
        <p:grpSp>
          <p:nvGrpSpPr>
            <p:cNvPr id="12" name="Gruppo 121"/>
            <p:cNvGrpSpPr/>
            <p:nvPr/>
          </p:nvGrpSpPr>
          <p:grpSpPr>
            <a:xfrm>
              <a:off x="8869782" y="4280986"/>
              <a:ext cx="2904445" cy="1609954"/>
              <a:chOff x="1348270" y="-75606"/>
              <a:chExt cx="2904445" cy="1609954"/>
            </a:xfrm>
          </p:grpSpPr>
          <p:sp>
            <p:nvSpPr>
              <p:cNvPr id="18" name="Rettangolo 125"/>
              <p:cNvSpPr/>
              <p:nvPr/>
            </p:nvSpPr>
            <p:spPr>
              <a:xfrm>
                <a:off x="1352763" y="-75606"/>
                <a:ext cx="2899952" cy="322217"/>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dirty="0"/>
              </a:p>
            </p:txBody>
          </p:sp>
          <p:sp>
            <p:nvSpPr>
              <p:cNvPr id="19" name="Rettangolo 126"/>
              <p:cNvSpPr/>
              <p:nvPr/>
            </p:nvSpPr>
            <p:spPr>
              <a:xfrm>
                <a:off x="1352764" y="567952"/>
                <a:ext cx="2890965" cy="322217"/>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sp>
            <p:nvSpPr>
              <p:cNvPr id="20" name="Rettangolo 127"/>
              <p:cNvSpPr/>
              <p:nvPr/>
            </p:nvSpPr>
            <p:spPr>
              <a:xfrm>
                <a:off x="1348270" y="883742"/>
                <a:ext cx="2895459" cy="322217"/>
              </a:xfrm>
              <a:prstGeom prst="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sp>
            <p:nvSpPr>
              <p:cNvPr id="21" name="Rettangolo 128"/>
              <p:cNvSpPr/>
              <p:nvPr/>
            </p:nvSpPr>
            <p:spPr>
              <a:xfrm>
                <a:off x="1352763" y="243389"/>
                <a:ext cx="2899952" cy="322217"/>
              </a:xfrm>
              <a:prstGeom prst="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dirty="0"/>
              </a:p>
            </p:txBody>
          </p:sp>
          <p:sp>
            <p:nvSpPr>
              <p:cNvPr id="22" name="Rettangolo 129"/>
              <p:cNvSpPr/>
              <p:nvPr/>
            </p:nvSpPr>
            <p:spPr>
              <a:xfrm>
                <a:off x="1348270" y="1212131"/>
                <a:ext cx="2895459" cy="322217"/>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a:p>
            </p:txBody>
          </p:sp>
        </p:grpSp>
        <p:sp>
          <p:nvSpPr>
            <p:cNvPr id="13" name="CasellaDiTesto 122"/>
            <p:cNvSpPr txBox="1"/>
            <p:nvPr/>
          </p:nvSpPr>
          <p:spPr>
            <a:xfrm>
              <a:off x="9476068" y="4232797"/>
              <a:ext cx="1780746" cy="407085"/>
            </a:xfrm>
            <a:prstGeom prst="rect">
              <a:avLst/>
            </a:prstGeom>
            <a:noFill/>
          </p:spPr>
          <p:txBody>
            <a:bodyPr wrap="none" rtlCol="0">
              <a:spAutoFit/>
            </a:bodyPr>
            <a:lstStyle/>
            <a:p>
              <a:r>
                <a:rPr lang="it-IT" sz="1200" dirty="0" smtClean="0">
                  <a:solidFill>
                    <a:schemeClr val="tx1">
                      <a:lumMod val="65000"/>
                      <a:lumOff val="35000"/>
                    </a:schemeClr>
                  </a:solidFill>
                </a:rPr>
                <a:t>Sensing element</a:t>
              </a:r>
              <a:endParaRPr lang="it-IT" sz="1200" dirty="0">
                <a:solidFill>
                  <a:schemeClr val="tx1">
                    <a:lumMod val="65000"/>
                    <a:lumOff val="35000"/>
                  </a:schemeClr>
                </a:solidFill>
              </a:endParaRPr>
            </a:p>
          </p:txBody>
        </p:sp>
        <p:sp>
          <p:nvSpPr>
            <p:cNvPr id="14" name="CasellaDiTesto 123"/>
            <p:cNvSpPr txBox="1"/>
            <p:nvPr/>
          </p:nvSpPr>
          <p:spPr>
            <a:xfrm>
              <a:off x="9474096" y="5509496"/>
              <a:ext cx="1780746" cy="407085"/>
            </a:xfrm>
            <a:prstGeom prst="rect">
              <a:avLst/>
            </a:prstGeom>
            <a:noFill/>
          </p:spPr>
          <p:txBody>
            <a:bodyPr wrap="none" rtlCol="0">
              <a:spAutoFit/>
            </a:bodyPr>
            <a:lstStyle/>
            <a:p>
              <a:r>
                <a:rPr lang="it-IT" sz="1200" dirty="0" smtClean="0">
                  <a:solidFill>
                    <a:schemeClr val="tx1">
                      <a:lumMod val="65000"/>
                      <a:lumOff val="35000"/>
                    </a:schemeClr>
                  </a:solidFill>
                </a:rPr>
                <a:t>Sensing element</a:t>
              </a:r>
              <a:endParaRPr lang="it-IT" sz="1200" dirty="0">
                <a:solidFill>
                  <a:schemeClr val="tx1">
                    <a:lumMod val="65000"/>
                    <a:lumOff val="35000"/>
                  </a:schemeClr>
                </a:solidFill>
              </a:endParaRPr>
            </a:p>
          </p:txBody>
        </p:sp>
        <p:sp>
          <p:nvSpPr>
            <p:cNvPr id="15" name="CasellaDiTesto 124"/>
            <p:cNvSpPr txBox="1"/>
            <p:nvPr/>
          </p:nvSpPr>
          <p:spPr>
            <a:xfrm>
              <a:off x="9450967" y="4873334"/>
              <a:ext cx="1746302" cy="407085"/>
            </a:xfrm>
            <a:prstGeom prst="rect">
              <a:avLst/>
            </a:prstGeom>
            <a:noFill/>
          </p:spPr>
          <p:txBody>
            <a:bodyPr wrap="none" rtlCol="0">
              <a:spAutoFit/>
            </a:bodyPr>
            <a:lstStyle/>
            <a:p>
              <a:r>
                <a:rPr lang="it-IT" sz="1200" dirty="0" smtClean="0">
                  <a:solidFill>
                    <a:schemeClr val="tx1">
                      <a:lumMod val="65000"/>
                      <a:lumOff val="35000"/>
                    </a:schemeClr>
                  </a:solidFill>
                </a:rPr>
                <a:t>Heating element</a:t>
              </a:r>
              <a:endParaRPr lang="it-IT" sz="1200" dirty="0">
                <a:solidFill>
                  <a:schemeClr val="tx1">
                    <a:lumMod val="65000"/>
                    <a:lumOff val="35000"/>
                  </a:schemeClr>
                </a:solidFill>
              </a:endParaRPr>
            </a:p>
          </p:txBody>
        </p:sp>
        <p:sp>
          <p:nvSpPr>
            <p:cNvPr id="16" name="CasellaDiTesto 130"/>
            <p:cNvSpPr txBox="1"/>
            <p:nvPr/>
          </p:nvSpPr>
          <p:spPr>
            <a:xfrm>
              <a:off x="9520925" y="4550073"/>
              <a:ext cx="1668803" cy="407085"/>
            </a:xfrm>
            <a:prstGeom prst="rect">
              <a:avLst/>
            </a:prstGeom>
            <a:noFill/>
          </p:spPr>
          <p:txBody>
            <a:bodyPr wrap="none" rtlCol="0">
              <a:spAutoFit/>
            </a:bodyPr>
            <a:lstStyle/>
            <a:p>
              <a:r>
                <a:rPr lang="it-IT" sz="1200" dirty="0" smtClean="0">
                  <a:solidFill>
                    <a:schemeClr val="tx1">
                      <a:lumMod val="65000"/>
                      <a:lumOff val="35000"/>
                    </a:schemeClr>
                  </a:solidFill>
                </a:rPr>
                <a:t>Tested material</a:t>
              </a:r>
              <a:endParaRPr lang="it-IT" sz="1200" dirty="0">
                <a:solidFill>
                  <a:schemeClr val="tx1">
                    <a:lumMod val="65000"/>
                    <a:lumOff val="35000"/>
                  </a:schemeClr>
                </a:solidFill>
              </a:endParaRPr>
            </a:p>
          </p:txBody>
        </p:sp>
        <p:sp>
          <p:nvSpPr>
            <p:cNvPr id="17" name="CasellaDiTesto 131"/>
            <p:cNvSpPr txBox="1"/>
            <p:nvPr/>
          </p:nvSpPr>
          <p:spPr>
            <a:xfrm>
              <a:off x="9531789" y="5208600"/>
              <a:ext cx="1668803" cy="407085"/>
            </a:xfrm>
            <a:prstGeom prst="rect">
              <a:avLst/>
            </a:prstGeom>
            <a:noFill/>
          </p:spPr>
          <p:txBody>
            <a:bodyPr wrap="none" rtlCol="0">
              <a:spAutoFit/>
            </a:bodyPr>
            <a:lstStyle/>
            <a:p>
              <a:r>
                <a:rPr lang="it-IT" sz="1200" dirty="0" smtClean="0">
                  <a:solidFill>
                    <a:schemeClr val="tx1">
                      <a:lumMod val="65000"/>
                      <a:lumOff val="35000"/>
                    </a:schemeClr>
                  </a:solidFill>
                </a:rPr>
                <a:t>Tested material</a:t>
              </a:r>
              <a:endParaRPr lang="it-IT" sz="1200" dirty="0">
                <a:solidFill>
                  <a:schemeClr val="tx1">
                    <a:lumMod val="65000"/>
                    <a:lumOff val="35000"/>
                  </a:schemeClr>
                </a:solidFill>
              </a:endParaRPr>
            </a:p>
          </p:txBody>
        </p:sp>
      </p:grpSp>
    </p:spTree>
    <p:extLst>
      <p:ext uri="{BB962C8B-B14F-4D97-AF65-F5344CB8AC3E}">
        <p14:creationId xmlns:p14="http://schemas.microsoft.com/office/powerpoint/2010/main" val="3683805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sp>
        <p:nvSpPr>
          <p:cNvPr id="80" name="Google Shape;80;p17"/>
          <p:cNvSpPr txBox="1"/>
          <p:nvPr/>
        </p:nvSpPr>
        <p:spPr>
          <a:xfrm>
            <a:off x="255006" y="0"/>
            <a:ext cx="5957100" cy="896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50" b="1" i="0" u="none" strike="noStrike" kern="0" cap="none" spc="0" normalizeH="0" baseline="0" noProof="0" dirty="0" smtClean="0">
                <a:ln>
                  <a:noFill/>
                </a:ln>
                <a:solidFill>
                  <a:srgbClr val="FFFFFF"/>
                </a:solidFill>
                <a:effectLst/>
                <a:uLnTx/>
                <a:uFillTx/>
                <a:latin typeface="Arial"/>
                <a:cs typeface="Arial"/>
                <a:sym typeface="Arial"/>
              </a:rPr>
              <a:t>DESIGN OPTIMIZATION: EXPERIMENTAL</a:t>
            </a:r>
            <a:r>
              <a:rPr kumimoji="0" lang="en" sz="1650" b="1" i="0" u="none" strike="noStrike" kern="0" cap="none" spc="0" normalizeH="0" noProof="0" dirty="0" smtClean="0">
                <a:ln>
                  <a:noFill/>
                </a:ln>
                <a:solidFill>
                  <a:srgbClr val="FFFFFF"/>
                </a:solidFill>
                <a:effectLst/>
                <a:uLnTx/>
                <a:uFillTx/>
                <a:latin typeface="Arial"/>
                <a:cs typeface="Arial"/>
                <a:sym typeface="Arial"/>
              </a:rPr>
              <a:t> RESULTS</a:t>
            </a:r>
            <a:endParaRPr kumimoji="0" sz="1650" b="1" i="0" u="none" strike="noStrike" kern="0" cap="none" spc="0" normalizeH="0" baseline="0" noProof="0" dirty="0">
              <a:ln>
                <a:noFill/>
              </a:ln>
              <a:solidFill>
                <a:srgbClr val="FFFFFF"/>
              </a:solidFill>
              <a:effectLst/>
              <a:uLnTx/>
              <a:uFillTx/>
              <a:latin typeface="Arial"/>
              <a:cs typeface="Arial"/>
              <a:sym typeface="Arial"/>
            </a:endParaRPr>
          </a:p>
        </p:txBody>
      </p:sp>
      <p:pic>
        <p:nvPicPr>
          <p:cNvPr id="4" name="Picture 3"/>
          <p:cNvPicPr>
            <a:picLocks noChangeAspect="1"/>
          </p:cNvPicPr>
          <p:nvPr/>
        </p:nvPicPr>
        <p:blipFill>
          <a:blip r:embed="rId4"/>
          <a:stretch>
            <a:fillRect/>
          </a:stretch>
        </p:blipFill>
        <p:spPr>
          <a:xfrm>
            <a:off x="2745619" y="1250390"/>
            <a:ext cx="3451581" cy="1203604"/>
          </a:xfrm>
          <a:prstGeom prst="rect">
            <a:avLst/>
          </a:prstGeom>
        </p:spPr>
      </p:pic>
      <p:pic>
        <p:nvPicPr>
          <p:cNvPr id="5" name="Picture 4"/>
          <p:cNvPicPr>
            <a:picLocks noChangeAspect="1"/>
          </p:cNvPicPr>
          <p:nvPr/>
        </p:nvPicPr>
        <p:blipFill>
          <a:blip r:embed="rId5"/>
          <a:stretch>
            <a:fillRect/>
          </a:stretch>
        </p:blipFill>
        <p:spPr>
          <a:xfrm>
            <a:off x="255006" y="1211192"/>
            <a:ext cx="2266739" cy="1440000"/>
          </a:xfrm>
          <a:prstGeom prst="rect">
            <a:avLst/>
          </a:prstGeom>
        </p:spPr>
      </p:pic>
      <p:pic>
        <p:nvPicPr>
          <p:cNvPr id="6" name="Picture 5"/>
          <p:cNvPicPr>
            <a:picLocks noChangeAspect="1"/>
          </p:cNvPicPr>
          <p:nvPr/>
        </p:nvPicPr>
        <p:blipFill>
          <a:blip r:embed="rId6"/>
          <a:stretch>
            <a:fillRect/>
          </a:stretch>
        </p:blipFill>
        <p:spPr>
          <a:xfrm>
            <a:off x="463978" y="2848389"/>
            <a:ext cx="2266738" cy="1440000"/>
          </a:xfrm>
          <a:prstGeom prst="rect">
            <a:avLst/>
          </a:prstGeom>
        </p:spPr>
      </p:pic>
      <p:pic>
        <p:nvPicPr>
          <p:cNvPr id="31" name="Picture 30"/>
          <p:cNvPicPr>
            <a:picLocks noChangeAspect="1"/>
          </p:cNvPicPr>
          <p:nvPr/>
        </p:nvPicPr>
        <p:blipFill>
          <a:blip r:embed="rId7"/>
          <a:stretch>
            <a:fillRect/>
          </a:stretch>
        </p:blipFill>
        <p:spPr>
          <a:xfrm>
            <a:off x="3338041" y="2848389"/>
            <a:ext cx="2266739" cy="1440000"/>
          </a:xfrm>
          <a:prstGeom prst="rect">
            <a:avLst/>
          </a:prstGeom>
        </p:spPr>
      </p:pic>
      <p:pic>
        <p:nvPicPr>
          <p:cNvPr id="32" name="Picture 31"/>
          <p:cNvPicPr>
            <a:picLocks noChangeAspect="1"/>
          </p:cNvPicPr>
          <p:nvPr/>
        </p:nvPicPr>
        <p:blipFill>
          <a:blip r:embed="rId8"/>
          <a:stretch>
            <a:fillRect/>
          </a:stretch>
        </p:blipFill>
        <p:spPr>
          <a:xfrm>
            <a:off x="6212106" y="2848389"/>
            <a:ext cx="2358934" cy="1440000"/>
          </a:xfrm>
          <a:prstGeom prst="rect">
            <a:avLst/>
          </a:prstGeom>
        </p:spPr>
      </p:pic>
      <p:pic>
        <p:nvPicPr>
          <p:cNvPr id="46" name="Picture 45"/>
          <p:cNvPicPr>
            <a:picLocks noChangeAspect="1"/>
          </p:cNvPicPr>
          <p:nvPr/>
        </p:nvPicPr>
        <p:blipFill>
          <a:blip r:embed="rId9"/>
          <a:stretch>
            <a:fillRect/>
          </a:stretch>
        </p:blipFill>
        <p:spPr>
          <a:xfrm>
            <a:off x="6397891" y="1211192"/>
            <a:ext cx="2389183" cy="1440000"/>
          </a:xfrm>
          <a:prstGeom prst="rect">
            <a:avLst/>
          </a:prstGeom>
        </p:spPr>
      </p:pic>
    </p:spTree>
    <p:extLst>
      <p:ext uri="{BB962C8B-B14F-4D97-AF65-F5344CB8AC3E}">
        <p14:creationId xmlns:p14="http://schemas.microsoft.com/office/powerpoint/2010/main" val="2881700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
        <p:cNvGrpSpPr/>
        <p:nvPr/>
      </p:nvGrpSpPr>
      <p:grpSpPr>
        <a:xfrm>
          <a:off x="0" y="0"/>
          <a:ext cx="0" cy="0"/>
          <a:chOff x="0" y="0"/>
          <a:chExt cx="0" cy="0"/>
        </a:xfrm>
      </p:grpSpPr>
      <p:sp>
        <p:nvSpPr>
          <p:cNvPr id="72" name="Google Shape;72;p16"/>
          <p:cNvSpPr txBox="1"/>
          <p:nvPr/>
        </p:nvSpPr>
        <p:spPr>
          <a:xfrm>
            <a:off x="255006" y="0"/>
            <a:ext cx="5957100" cy="896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650" b="1" i="0" u="none" strike="noStrike" kern="0" cap="none" spc="0" normalizeH="0" baseline="0" noProof="0" dirty="0" smtClean="0">
                <a:ln>
                  <a:noFill/>
                </a:ln>
                <a:solidFill>
                  <a:srgbClr val="FFFFFF"/>
                </a:solidFill>
                <a:effectLst/>
                <a:uLnTx/>
                <a:uFillTx/>
                <a:latin typeface="Arial"/>
                <a:cs typeface="Arial"/>
                <a:sym typeface="Arial"/>
              </a:rPr>
              <a:t>EXTREME OPERATIONAL</a:t>
            </a:r>
            <a:r>
              <a:rPr kumimoji="0" lang="en" sz="1650" b="1" i="0" u="none" strike="noStrike" kern="0" cap="none" spc="0" normalizeH="0" noProof="0" dirty="0" smtClean="0">
                <a:ln>
                  <a:noFill/>
                </a:ln>
                <a:solidFill>
                  <a:srgbClr val="FFFFFF"/>
                </a:solidFill>
                <a:effectLst/>
                <a:uLnTx/>
                <a:uFillTx/>
                <a:latin typeface="Arial"/>
                <a:cs typeface="Arial"/>
                <a:sym typeface="Arial"/>
              </a:rPr>
              <a:t> </a:t>
            </a:r>
            <a:r>
              <a:rPr kumimoji="0" lang="en" sz="1650" b="1" i="0" u="none" strike="noStrike" kern="0" cap="none" spc="0" normalizeH="0" baseline="0" noProof="0" dirty="0" smtClean="0">
                <a:ln>
                  <a:noFill/>
                </a:ln>
                <a:solidFill>
                  <a:srgbClr val="FFFFFF"/>
                </a:solidFill>
                <a:effectLst/>
                <a:uLnTx/>
                <a:uFillTx/>
                <a:latin typeface="Arial"/>
                <a:cs typeface="Arial"/>
                <a:sym typeface="Arial"/>
              </a:rPr>
              <a:t>ENVIRONMENTS</a:t>
            </a:r>
            <a:endParaRPr kumimoji="0" sz="1650" b="1" i="0" u="none" strike="noStrike" kern="0" cap="none" spc="0" normalizeH="0" baseline="0" noProof="0" dirty="0">
              <a:ln>
                <a:noFill/>
              </a:ln>
              <a:solidFill>
                <a:srgbClr val="FFFFFF"/>
              </a:solidFill>
              <a:effectLst/>
              <a:uLnTx/>
              <a:uFillTx/>
              <a:latin typeface="Arial"/>
              <a:cs typeface="Arial"/>
              <a:sym typeface="Arial"/>
            </a:endParaRPr>
          </a:p>
        </p:txBody>
      </p:sp>
      <p:sp>
        <p:nvSpPr>
          <p:cNvPr id="73" name="Google Shape;73;p16"/>
          <p:cNvSpPr txBox="1"/>
          <p:nvPr/>
        </p:nvSpPr>
        <p:spPr>
          <a:xfrm>
            <a:off x="360861" y="923074"/>
            <a:ext cx="8214228" cy="473946"/>
          </a:xfrm>
          <a:prstGeom prst="rect">
            <a:avLst/>
          </a:prstGeom>
          <a:noFill/>
          <a:ln>
            <a:noFill/>
          </a:ln>
        </p:spPr>
        <p:txBody>
          <a:bodyPr spcFirstLastPara="1" wrap="square" lIns="91425" tIns="91425" rIns="91425" bIns="91425" anchor="t" anchorCtr="0">
            <a:spAutoFit/>
          </a:bodyPr>
          <a:lstStyle/>
          <a:p>
            <a:pPr lvl="0">
              <a:lnSpc>
                <a:spcPct val="115000"/>
              </a:lnSpc>
              <a:spcBef>
                <a:spcPts val="300"/>
              </a:spcBef>
              <a:spcAft>
                <a:spcPts val="300"/>
              </a:spcAft>
              <a:defRPr/>
            </a:pPr>
            <a:r>
              <a:rPr kumimoji="0" lang="en" sz="1200" b="0" i="0" u="none" strike="noStrike" kern="0" cap="none" spc="0" normalizeH="0" baseline="0" noProof="0" dirty="0">
                <a:ln>
                  <a:noFill/>
                </a:ln>
                <a:solidFill>
                  <a:srgbClr val="2F5496"/>
                </a:solidFill>
                <a:effectLst/>
                <a:uLnTx/>
                <a:uFillTx/>
                <a:latin typeface="Arial"/>
                <a:cs typeface="Arial"/>
                <a:sym typeface="Arial"/>
              </a:rPr>
              <a:t>The </a:t>
            </a:r>
            <a:r>
              <a:rPr lang="en" sz="1200" dirty="0">
                <a:solidFill>
                  <a:srgbClr val="2F5496"/>
                </a:solidFill>
              </a:rPr>
              <a:t>heaters are ESCC qualified </a:t>
            </a:r>
            <a:r>
              <a:rPr kumimoji="0" lang="en" sz="1200" b="0" i="0" u="none" strike="noStrike" kern="0" cap="none" spc="0" normalizeH="0" baseline="0" noProof="0" dirty="0">
                <a:ln>
                  <a:noFill/>
                </a:ln>
                <a:solidFill>
                  <a:srgbClr val="2F5496"/>
                </a:solidFill>
                <a:effectLst/>
                <a:uLnTx/>
                <a:uFillTx/>
                <a:latin typeface="Arial"/>
                <a:cs typeface="Arial"/>
                <a:sym typeface="Arial"/>
              </a:rPr>
              <a:t>to operate in a temperature range that can vary from -65°C to +200°C.</a:t>
            </a:r>
            <a:endParaRPr kumimoji="0" sz="1200" b="0" i="0" u="none" strike="noStrike" kern="0" cap="none" spc="0" normalizeH="0" baseline="0" noProof="0" dirty="0">
              <a:ln>
                <a:noFill/>
              </a:ln>
              <a:solidFill>
                <a:srgbClr val="2F5496"/>
              </a:solidFill>
              <a:effectLst/>
              <a:uLnTx/>
              <a:uFillTx/>
              <a:latin typeface="Arial"/>
              <a:cs typeface="Arial"/>
              <a:sym typeface="Arial"/>
            </a:endParaRPr>
          </a:p>
        </p:txBody>
      </p:sp>
      <p:pic>
        <p:nvPicPr>
          <p:cNvPr id="15" name="Picture 14"/>
          <p:cNvPicPr>
            <a:picLocks noChangeAspect="1"/>
          </p:cNvPicPr>
          <p:nvPr/>
        </p:nvPicPr>
        <p:blipFill>
          <a:blip r:embed="rId4"/>
          <a:stretch>
            <a:fillRect/>
          </a:stretch>
        </p:blipFill>
        <p:spPr>
          <a:xfrm rot="7392152">
            <a:off x="4183119" y="2842302"/>
            <a:ext cx="560091" cy="553210"/>
          </a:xfrm>
          <a:prstGeom prst="rect">
            <a:avLst/>
          </a:prstGeom>
        </p:spPr>
      </p:pic>
      <p:grpSp>
        <p:nvGrpSpPr>
          <p:cNvPr id="11" name="Group 10"/>
          <p:cNvGrpSpPr/>
          <p:nvPr/>
        </p:nvGrpSpPr>
        <p:grpSpPr>
          <a:xfrm>
            <a:off x="1684827" y="3568135"/>
            <a:ext cx="3163137" cy="1111043"/>
            <a:chOff x="2473036" y="3911472"/>
            <a:chExt cx="3221183" cy="1111043"/>
          </a:xfrm>
        </p:grpSpPr>
        <p:sp>
          <p:nvSpPr>
            <p:cNvPr id="12" name="Rounded Rectangle 11"/>
            <p:cNvSpPr/>
            <p:nvPr/>
          </p:nvSpPr>
          <p:spPr>
            <a:xfrm>
              <a:off x="2473036" y="3911472"/>
              <a:ext cx="3221183" cy="1111043"/>
            </a:xfrm>
            <a:prstGeom prst="roundRect">
              <a:avLst/>
            </a:prstGeom>
            <a:solidFill>
              <a:schemeClr val="accent1">
                <a:lumMod val="60000"/>
                <a:lumOff val="4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Google Shape;73;p16"/>
            <p:cNvSpPr txBox="1"/>
            <p:nvPr/>
          </p:nvSpPr>
          <p:spPr>
            <a:xfrm>
              <a:off x="3147971" y="3911472"/>
              <a:ext cx="2440905" cy="111104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Ongoing</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a:t>
              </a:r>
            </a:p>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it-IT" sz="1200" b="1" i="0" u="none" strike="noStrike" kern="0" cap="none" spc="0" normalizeH="0" baseline="0" noProof="0" dirty="0" smtClean="0">
                  <a:ln>
                    <a:noFill/>
                  </a:ln>
                  <a:solidFill>
                    <a:srgbClr val="2F5496"/>
                  </a:solidFill>
                  <a:effectLst/>
                  <a:uLnTx/>
                  <a:uFillTx/>
                  <a:latin typeface="Arial"/>
                  <a:cs typeface="Arial"/>
                  <a:sym typeface="Wingdings" panose="05000000000000000000" pitchFamily="2" charset="2"/>
                </a:rPr>
                <a:t> ESCC qualification of the new </a:t>
              </a:r>
              <a:r>
                <a:rPr kumimoji="0" lang="it-IT" sz="1200" b="1" i="0" u="none" strike="noStrike" kern="0" cap="none" spc="0" normalizeH="0" baseline="0" noProof="0" dirty="0" err="1" smtClean="0">
                  <a:ln>
                    <a:noFill/>
                  </a:ln>
                  <a:solidFill>
                    <a:srgbClr val="2F5496"/>
                  </a:solidFill>
                  <a:effectLst/>
                  <a:uLnTx/>
                  <a:uFillTx/>
                  <a:latin typeface="Arial"/>
                  <a:cs typeface="Arial"/>
                  <a:sym typeface="Wingdings" panose="05000000000000000000" pitchFamily="2" charset="2"/>
                </a:rPr>
                <a:t>heater</a:t>
              </a:r>
              <a:r>
                <a:rPr kumimoji="0" lang="it-IT" sz="1200" b="1" i="0" u="none" strike="noStrike" kern="0" cap="none" spc="0" normalizeH="0" baseline="0" noProof="0" dirty="0" smtClean="0">
                  <a:ln>
                    <a:noFill/>
                  </a:ln>
                  <a:solidFill>
                    <a:srgbClr val="2F5496"/>
                  </a:solidFill>
                  <a:effectLst/>
                  <a:uLnTx/>
                  <a:uFillTx/>
                  <a:latin typeface="Arial"/>
                  <a:cs typeface="Arial"/>
                  <a:sym typeface="Wingdings" panose="05000000000000000000" pitchFamily="2" charset="2"/>
                </a:rPr>
                <a:t> «PPH </a:t>
              </a:r>
              <a:r>
                <a:rPr kumimoji="0" lang="it-IT" sz="1200" b="1" i="0" u="none" strike="noStrike" kern="0" cap="none" spc="0" normalizeH="0" baseline="0" noProof="0" dirty="0" err="1" smtClean="0">
                  <a:ln>
                    <a:noFill/>
                  </a:ln>
                  <a:solidFill>
                    <a:srgbClr val="2F5496"/>
                  </a:solidFill>
                  <a:effectLst/>
                  <a:uLnTx/>
                  <a:uFillTx/>
                  <a:latin typeface="Arial"/>
                  <a:cs typeface="Arial"/>
                  <a:sym typeface="Wingdings" panose="05000000000000000000" pitchFamily="2" charset="2"/>
                </a:rPr>
                <a:t>PurePolyimide</a:t>
              </a:r>
              <a:r>
                <a:rPr kumimoji="0" lang="it-IT" sz="1200" b="1" i="0" u="none" strike="noStrike" kern="0" cap="none" spc="0" normalizeH="0" baseline="0" noProof="0" dirty="0" smtClean="0">
                  <a:ln>
                    <a:noFill/>
                  </a:ln>
                  <a:solidFill>
                    <a:srgbClr val="2F5496"/>
                  </a:solidFill>
                  <a:effectLst/>
                  <a:uLnTx/>
                  <a:uFillTx/>
                  <a:latin typeface="Arial"/>
                  <a:cs typeface="Arial"/>
                  <a:sym typeface="Wingdings" panose="05000000000000000000" pitchFamily="2" charset="2"/>
                </a:rPr>
                <a:t>»</a:t>
              </a:r>
              <a:endParaRPr kumimoji="0" sz="1200" b="1" i="0" u="none" strike="noStrike" kern="0" cap="none" spc="0" normalizeH="0" baseline="0" noProof="0" dirty="0">
                <a:ln>
                  <a:noFill/>
                </a:ln>
                <a:solidFill>
                  <a:srgbClr val="2F5496"/>
                </a:solidFill>
                <a:effectLst/>
                <a:uLnTx/>
                <a:uFillTx/>
                <a:latin typeface="Arial"/>
                <a:cs typeface="Arial"/>
                <a:sym typeface="Arial"/>
              </a:endParaRPr>
            </a:p>
          </p:txBody>
        </p:sp>
        <p:sp>
          <p:nvSpPr>
            <p:cNvPr id="14" name="Google Shape;660;g11f273f40b7_2_972"/>
            <p:cNvSpPr/>
            <p:nvPr/>
          </p:nvSpPr>
          <p:spPr>
            <a:xfrm>
              <a:off x="2598762" y="4336706"/>
              <a:ext cx="506910" cy="390567"/>
            </a:xfrm>
            <a:custGeom>
              <a:avLst/>
              <a:gdLst/>
              <a:ahLst/>
              <a:cxnLst/>
              <a:rect l="l" t="t" r="r" b="b"/>
              <a:pathLst>
                <a:path w="980" h="746" extrusionOk="0">
                  <a:moveTo>
                    <a:pt x="943" y="672"/>
                  </a:moveTo>
                  <a:cubicBezTo>
                    <a:pt x="943" y="672"/>
                    <a:pt x="141" y="672"/>
                    <a:pt x="74" y="672"/>
                  </a:cubicBezTo>
                  <a:cubicBezTo>
                    <a:pt x="74" y="294"/>
                    <a:pt x="74" y="294"/>
                    <a:pt x="74" y="294"/>
                  </a:cubicBezTo>
                  <a:cubicBezTo>
                    <a:pt x="123" y="343"/>
                    <a:pt x="179" y="399"/>
                    <a:pt x="179" y="399"/>
                  </a:cubicBezTo>
                  <a:cubicBezTo>
                    <a:pt x="194" y="414"/>
                    <a:pt x="217" y="414"/>
                    <a:pt x="231" y="399"/>
                  </a:cubicBezTo>
                  <a:cubicBezTo>
                    <a:pt x="231" y="399"/>
                    <a:pt x="315" y="316"/>
                    <a:pt x="349" y="281"/>
                  </a:cubicBezTo>
                  <a:cubicBezTo>
                    <a:pt x="379" y="311"/>
                    <a:pt x="431" y="363"/>
                    <a:pt x="431" y="363"/>
                  </a:cubicBezTo>
                  <a:cubicBezTo>
                    <a:pt x="438" y="370"/>
                    <a:pt x="448" y="374"/>
                    <a:pt x="457" y="374"/>
                  </a:cubicBezTo>
                  <a:cubicBezTo>
                    <a:pt x="467" y="374"/>
                    <a:pt x="476" y="370"/>
                    <a:pt x="483" y="363"/>
                  </a:cubicBezTo>
                  <a:cubicBezTo>
                    <a:pt x="723" y="123"/>
                    <a:pt x="723" y="123"/>
                    <a:pt x="723" y="123"/>
                  </a:cubicBezTo>
                  <a:cubicBezTo>
                    <a:pt x="723" y="157"/>
                    <a:pt x="723" y="189"/>
                    <a:pt x="723" y="189"/>
                  </a:cubicBezTo>
                  <a:cubicBezTo>
                    <a:pt x="723" y="209"/>
                    <a:pt x="740" y="225"/>
                    <a:pt x="760" y="225"/>
                  </a:cubicBezTo>
                  <a:cubicBezTo>
                    <a:pt x="781" y="225"/>
                    <a:pt x="797" y="209"/>
                    <a:pt x="797" y="189"/>
                  </a:cubicBezTo>
                  <a:cubicBezTo>
                    <a:pt x="797" y="37"/>
                    <a:pt x="797" y="37"/>
                    <a:pt x="797" y="37"/>
                  </a:cubicBezTo>
                  <a:cubicBezTo>
                    <a:pt x="797" y="17"/>
                    <a:pt x="781" y="0"/>
                    <a:pt x="760" y="0"/>
                  </a:cubicBezTo>
                  <a:cubicBezTo>
                    <a:pt x="609" y="0"/>
                    <a:pt x="609" y="0"/>
                    <a:pt x="609" y="0"/>
                  </a:cubicBezTo>
                  <a:cubicBezTo>
                    <a:pt x="588" y="0"/>
                    <a:pt x="572" y="17"/>
                    <a:pt x="572" y="37"/>
                  </a:cubicBezTo>
                  <a:cubicBezTo>
                    <a:pt x="572" y="57"/>
                    <a:pt x="588" y="74"/>
                    <a:pt x="609" y="74"/>
                  </a:cubicBezTo>
                  <a:cubicBezTo>
                    <a:pt x="609" y="74"/>
                    <a:pt x="637" y="74"/>
                    <a:pt x="669" y="74"/>
                  </a:cubicBezTo>
                  <a:cubicBezTo>
                    <a:pt x="643" y="99"/>
                    <a:pt x="495" y="247"/>
                    <a:pt x="457" y="285"/>
                  </a:cubicBezTo>
                  <a:cubicBezTo>
                    <a:pt x="427" y="255"/>
                    <a:pt x="376" y="203"/>
                    <a:pt x="376" y="203"/>
                  </a:cubicBezTo>
                  <a:cubicBezTo>
                    <a:pt x="369" y="196"/>
                    <a:pt x="359" y="192"/>
                    <a:pt x="349" y="192"/>
                  </a:cubicBezTo>
                  <a:cubicBezTo>
                    <a:pt x="340" y="192"/>
                    <a:pt x="330" y="196"/>
                    <a:pt x="323" y="203"/>
                  </a:cubicBezTo>
                  <a:cubicBezTo>
                    <a:pt x="323" y="203"/>
                    <a:pt x="240" y="286"/>
                    <a:pt x="205" y="321"/>
                  </a:cubicBezTo>
                  <a:cubicBezTo>
                    <a:pt x="168" y="284"/>
                    <a:pt x="63" y="179"/>
                    <a:pt x="63" y="179"/>
                  </a:cubicBezTo>
                  <a:cubicBezTo>
                    <a:pt x="52" y="168"/>
                    <a:pt x="36" y="165"/>
                    <a:pt x="23" y="171"/>
                  </a:cubicBezTo>
                  <a:cubicBezTo>
                    <a:pt x="9" y="177"/>
                    <a:pt x="0" y="190"/>
                    <a:pt x="0" y="205"/>
                  </a:cubicBezTo>
                  <a:cubicBezTo>
                    <a:pt x="0" y="709"/>
                    <a:pt x="0" y="709"/>
                    <a:pt x="0" y="709"/>
                  </a:cubicBezTo>
                  <a:cubicBezTo>
                    <a:pt x="0" y="729"/>
                    <a:pt x="16" y="746"/>
                    <a:pt x="37" y="746"/>
                  </a:cubicBezTo>
                  <a:cubicBezTo>
                    <a:pt x="943" y="746"/>
                    <a:pt x="943" y="746"/>
                    <a:pt x="943" y="746"/>
                  </a:cubicBezTo>
                  <a:cubicBezTo>
                    <a:pt x="964" y="746"/>
                    <a:pt x="980" y="729"/>
                    <a:pt x="980" y="709"/>
                  </a:cubicBezTo>
                  <a:cubicBezTo>
                    <a:pt x="980" y="689"/>
                    <a:pt x="964" y="672"/>
                    <a:pt x="943" y="672"/>
                  </a:cubicBezTo>
                  <a:close/>
                </a:path>
              </a:pathLst>
            </a:custGeom>
            <a:solidFill>
              <a:srgbClr val="4F81BD"/>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8" name="Picture 7"/>
          <p:cNvPicPr>
            <a:picLocks noChangeAspect="1"/>
          </p:cNvPicPr>
          <p:nvPr/>
        </p:nvPicPr>
        <p:blipFill>
          <a:blip r:embed="rId5"/>
          <a:stretch>
            <a:fillRect/>
          </a:stretch>
        </p:blipFill>
        <p:spPr>
          <a:xfrm>
            <a:off x="5779264" y="1989980"/>
            <a:ext cx="3011445" cy="3024990"/>
          </a:xfrm>
          <a:prstGeom prst="rect">
            <a:avLst/>
          </a:prstGeom>
        </p:spPr>
      </p:pic>
      <p:sp>
        <p:nvSpPr>
          <p:cNvPr id="19" name="Google Shape;73;p16"/>
          <p:cNvSpPr txBox="1"/>
          <p:nvPr/>
        </p:nvSpPr>
        <p:spPr>
          <a:xfrm>
            <a:off x="420029" y="1303669"/>
            <a:ext cx="8370680" cy="686311"/>
          </a:xfrm>
          <a:prstGeom prst="rect">
            <a:avLst/>
          </a:prstGeom>
          <a:noFill/>
          <a:ln>
            <a:solidFill>
              <a:schemeClr val="accent1">
                <a:lumMod val="50000"/>
              </a:schemeClr>
            </a:solid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300"/>
              </a:spcBef>
              <a:spcAft>
                <a:spcPts val="300"/>
              </a:spcAft>
              <a:buClr>
                <a:srgbClr val="000000"/>
              </a:buClr>
              <a:buSzTx/>
              <a:buFont typeface="Arial"/>
              <a:buNone/>
              <a:tabLst/>
              <a:defRPr/>
            </a:pPr>
            <a:r>
              <a:rPr kumimoji="0" lang="en" sz="1200" b="0" i="0" u="none" strike="noStrike" kern="0" cap="none" spc="0" normalizeH="0" baseline="0" noProof="0" dirty="0" smtClean="0">
                <a:ln>
                  <a:noFill/>
                </a:ln>
                <a:solidFill>
                  <a:srgbClr val="2F5496"/>
                </a:solidFill>
                <a:effectLst/>
                <a:uLnTx/>
                <a:uFillTx/>
                <a:latin typeface="Arial"/>
                <a:cs typeface="Arial"/>
                <a:sym typeface="Arial"/>
              </a:rPr>
              <a:t>Currently</a:t>
            </a:r>
            <a:r>
              <a:rPr kumimoji="0" lang="en" sz="1200" b="0" i="0" u="none" strike="noStrike" kern="0" cap="none" spc="0" normalizeH="0" baseline="0" noProof="0" dirty="0">
                <a:ln>
                  <a:noFill/>
                </a:ln>
                <a:solidFill>
                  <a:srgbClr val="2F5496"/>
                </a:solidFill>
                <a:effectLst/>
                <a:uLnTx/>
                <a:uFillTx/>
                <a:latin typeface="Arial"/>
                <a:cs typeface="Arial"/>
                <a:sym typeface="Arial"/>
              </a:rPr>
              <a:t>, ZIHET</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has completed the internal qualification of a new product, capable </a:t>
            </a:r>
            <a:r>
              <a:rPr kumimoji="0" lang="en" sz="1200" b="0" i="0" u="none" strike="noStrike" kern="0" cap="none" spc="0" normalizeH="0" baseline="0" noProof="0" dirty="0">
                <a:ln>
                  <a:noFill/>
                </a:ln>
                <a:solidFill>
                  <a:srgbClr val="2F5496"/>
                </a:solidFill>
                <a:effectLst/>
                <a:uLnTx/>
                <a:uFillTx/>
                <a:latin typeface="Arial"/>
                <a:cs typeface="Arial"/>
                <a:sym typeface="Arial"/>
              </a:rPr>
              <a:t>of reaching even higher temperatures (+260°C).</a:t>
            </a:r>
            <a:endParaRPr kumimoji="0" sz="1200" b="0" i="0" u="none" strike="noStrike" kern="0" cap="none" spc="0" normalizeH="0" baseline="0" noProof="0" dirty="0">
              <a:ln>
                <a:noFill/>
              </a:ln>
              <a:solidFill>
                <a:srgbClr val="2F5496"/>
              </a:solidFill>
              <a:effectLst/>
              <a:uLnTx/>
              <a:uFillTx/>
              <a:latin typeface="Arial"/>
              <a:cs typeface="Arial"/>
              <a:sym typeface="Arial"/>
            </a:endParaRPr>
          </a:p>
        </p:txBody>
      </p:sp>
      <p:grpSp>
        <p:nvGrpSpPr>
          <p:cNvPr id="16" name="Group 15"/>
          <p:cNvGrpSpPr/>
          <p:nvPr/>
        </p:nvGrpSpPr>
        <p:grpSpPr>
          <a:xfrm>
            <a:off x="420029" y="1953115"/>
            <a:ext cx="2525134" cy="1239463"/>
            <a:chOff x="420029" y="1642089"/>
            <a:chExt cx="3187907" cy="1595163"/>
          </a:xfrm>
        </p:grpSpPr>
        <p:pic>
          <p:nvPicPr>
            <p:cNvPr id="7" name="Picture 6"/>
            <p:cNvPicPr>
              <a:picLocks noChangeAspect="1"/>
            </p:cNvPicPr>
            <p:nvPr/>
          </p:nvPicPr>
          <p:blipFill rotWithShape="1">
            <a:blip r:embed="rId6"/>
            <a:srcRect b="49588"/>
            <a:stretch/>
          </p:blipFill>
          <p:spPr>
            <a:xfrm>
              <a:off x="420029" y="1642089"/>
              <a:ext cx="3187907" cy="922203"/>
            </a:xfrm>
            <a:prstGeom prst="rect">
              <a:avLst/>
            </a:prstGeom>
          </p:spPr>
        </p:pic>
        <p:pic>
          <p:nvPicPr>
            <p:cNvPr id="9" name="Picture 8"/>
            <p:cNvPicPr>
              <a:picLocks noChangeAspect="1"/>
            </p:cNvPicPr>
            <p:nvPr/>
          </p:nvPicPr>
          <p:blipFill>
            <a:blip r:embed="rId7"/>
            <a:stretch>
              <a:fillRect/>
            </a:stretch>
          </p:blipFill>
          <p:spPr>
            <a:xfrm>
              <a:off x="437788" y="2513289"/>
              <a:ext cx="2377646" cy="723963"/>
            </a:xfrm>
            <a:prstGeom prst="rect">
              <a:avLst/>
            </a:prstGeom>
          </p:spPr>
        </p:pic>
      </p:grpSp>
    </p:spTree>
    <p:extLst>
      <p:ext uri="{BB962C8B-B14F-4D97-AF65-F5344CB8AC3E}">
        <p14:creationId xmlns:p14="http://schemas.microsoft.com/office/powerpoint/2010/main" val="33923838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
        <p:cNvGrpSpPr/>
        <p:nvPr/>
      </p:nvGrpSpPr>
      <p:grpSpPr>
        <a:xfrm>
          <a:off x="0" y="0"/>
          <a:ext cx="0" cy="0"/>
          <a:chOff x="0" y="0"/>
          <a:chExt cx="0" cy="0"/>
        </a:xfrm>
      </p:grpSpPr>
      <p:sp>
        <p:nvSpPr>
          <p:cNvPr id="72" name="Google Shape;72;p16"/>
          <p:cNvSpPr txBox="1"/>
          <p:nvPr/>
        </p:nvSpPr>
        <p:spPr>
          <a:xfrm>
            <a:off x="255006" y="0"/>
            <a:ext cx="5957100" cy="896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650" b="1" i="0" u="none" strike="noStrike" kern="0" cap="none" spc="0" normalizeH="0" baseline="0" noProof="0" dirty="0" smtClean="0">
                <a:ln>
                  <a:noFill/>
                </a:ln>
                <a:solidFill>
                  <a:srgbClr val="FFFFFF"/>
                </a:solidFill>
                <a:effectLst/>
                <a:uLnTx/>
                <a:uFillTx/>
                <a:latin typeface="Arial"/>
                <a:cs typeface="Arial"/>
                <a:sym typeface="Arial"/>
              </a:rPr>
              <a:t>RESISTENCE</a:t>
            </a:r>
            <a:r>
              <a:rPr kumimoji="0" lang="en" sz="1650" b="1" i="0" u="none" strike="noStrike" kern="0" cap="none" spc="0" normalizeH="0" baseline="0" noProof="0" dirty="0">
                <a:ln>
                  <a:noFill/>
                </a:ln>
                <a:solidFill>
                  <a:srgbClr val="FFFFFF"/>
                </a:solidFill>
                <a:effectLst/>
                <a:uLnTx/>
                <a:uFillTx/>
                <a:latin typeface="Arial"/>
                <a:cs typeface="Arial"/>
                <a:sym typeface="Arial"/>
              </a:rPr>
              <a:t>TO EXTREME ENVIRONMENTS</a:t>
            </a:r>
            <a:endParaRPr kumimoji="0" sz="1650" b="1" i="0" u="none" strike="noStrike" kern="0" cap="none" spc="0" normalizeH="0" baseline="0" noProof="0" dirty="0">
              <a:ln>
                <a:noFill/>
              </a:ln>
              <a:solidFill>
                <a:srgbClr val="FFFFFF"/>
              </a:solidFill>
              <a:effectLst/>
              <a:uLnTx/>
              <a:uFillTx/>
              <a:latin typeface="Arial"/>
              <a:cs typeface="Arial"/>
              <a:sym typeface="Arial"/>
            </a:endParaRPr>
          </a:p>
        </p:txBody>
      </p:sp>
      <p:pic>
        <p:nvPicPr>
          <p:cNvPr id="8" name="Picture 7"/>
          <p:cNvPicPr>
            <a:picLocks noChangeAspect="1"/>
          </p:cNvPicPr>
          <p:nvPr/>
        </p:nvPicPr>
        <p:blipFill>
          <a:blip r:embed="rId4"/>
          <a:stretch>
            <a:fillRect/>
          </a:stretch>
        </p:blipFill>
        <p:spPr>
          <a:xfrm>
            <a:off x="0" y="919894"/>
            <a:ext cx="9144000" cy="4223606"/>
          </a:xfrm>
          <a:prstGeom prst="rect">
            <a:avLst/>
          </a:prstGeom>
        </p:spPr>
      </p:pic>
      <p:sp>
        <p:nvSpPr>
          <p:cNvPr id="9" name="Google Shape;73;p16"/>
          <p:cNvSpPr txBox="1"/>
          <p:nvPr/>
        </p:nvSpPr>
        <p:spPr>
          <a:xfrm>
            <a:off x="338565" y="1011127"/>
            <a:ext cx="8531586" cy="473946"/>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300"/>
              </a:spcBef>
              <a:spcAft>
                <a:spcPts val="300"/>
              </a:spcAft>
              <a:buClr>
                <a:srgbClr val="000000"/>
              </a:buClr>
              <a:buSzTx/>
              <a:buFont typeface="Arial"/>
              <a:buNone/>
              <a:tabLst/>
              <a:defRPr/>
            </a:pPr>
            <a:r>
              <a:rPr kumimoji="0" lang="en" sz="1200" b="0" i="0" u="none" strike="noStrike" kern="0" cap="none" spc="0" normalizeH="0" baseline="0" noProof="0" dirty="0" smtClean="0">
                <a:ln>
                  <a:noFill/>
                </a:ln>
                <a:solidFill>
                  <a:srgbClr val="FFFFFF"/>
                </a:solidFill>
                <a:effectLst/>
                <a:uLnTx/>
                <a:uFillTx/>
                <a:latin typeface="Arial"/>
                <a:cs typeface="Arial"/>
                <a:sym typeface="Arial"/>
              </a:rPr>
              <a:t>The ZIHET </a:t>
            </a:r>
            <a:r>
              <a:rPr kumimoji="0" lang="en" sz="1200" b="0" i="0" u="none" strike="noStrike" kern="0" cap="none" spc="0" normalizeH="0" baseline="0" noProof="0" dirty="0">
                <a:ln>
                  <a:noFill/>
                </a:ln>
                <a:solidFill>
                  <a:srgbClr val="FFFFFF"/>
                </a:solidFill>
                <a:effectLst/>
                <a:uLnTx/>
                <a:uFillTx/>
                <a:latin typeface="Arial"/>
                <a:cs typeface="Arial"/>
                <a:sym typeface="Arial"/>
              </a:rPr>
              <a:t>heaters are qualified to operate in a temperature range that </a:t>
            </a:r>
            <a:r>
              <a:rPr kumimoji="0" lang="en" sz="1200" b="0" i="0" u="none" strike="noStrike" kern="0" cap="none" spc="0" normalizeH="0" baseline="0" noProof="0" dirty="0" smtClean="0">
                <a:ln>
                  <a:noFill/>
                </a:ln>
                <a:solidFill>
                  <a:srgbClr val="FFFFFF"/>
                </a:solidFill>
                <a:effectLst/>
                <a:uLnTx/>
                <a:uFillTx/>
                <a:latin typeface="Arial"/>
                <a:cs typeface="Arial"/>
                <a:sym typeface="Arial"/>
              </a:rPr>
              <a:t>can </a:t>
            </a:r>
            <a:r>
              <a:rPr kumimoji="0" lang="en" sz="1200" b="1" i="0" u="none" strike="noStrike" kern="0" cap="none" spc="0" normalizeH="0" baseline="0" noProof="0" dirty="0" smtClean="0">
                <a:ln>
                  <a:noFill/>
                </a:ln>
                <a:solidFill>
                  <a:srgbClr val="FFFFFF"/>
                </a:solidFill>
                <a:effectLst/>
                <a:uLnTx/>
                <a:uFillTx/>
                <a:latin typeface="Arial"/>
                <a:cs typeface="Arial"/>
                <a:sym typeface="Arial"/>
              </a:rPr>
              <a:t>range </a:t>
            </a:r>
            <a:r>
              <a:rPr kumimoji="0" lang="en" sz="1200" b="1" i="0" u="none" strike="noStrike" kern="0" cap="none" spc="0" normalizeH="0" baseline="0" noProof="0" dirty="0">
                <a:ln>
                  <a:noFill/>
                </a:ln>
                <a:solidFill>
                  <a:srgbClr val="FFFFFF"/>
                </a:solidFill>
                <a:effectLst/>
                <a:uLnTx/>
                <a:uFillTx/>
                <a:latin typeface="Arial"/>
                <a:cs typeface="Arial"/>
                <a:sym typeface="Arial"/>
              </a:rPr>
              <a:t>from -65°C to +200°C</a:t>
            </a:r>
            <a:r>
              <a:rPr kumimoji="0" lang="en" sz="1200" b="0" i="0" u="none" strike="noStrike" kern="0" cap="none" spc="0" normalizeH="0" baseline="0" noProof="0" dirty="0">
                <a:ln>
                  <a:noFill/>
                </a:ln>
                <a:solidFill>
                  <a:srgbClr val="FFFFFF"/>
                </a:solidFill>
                <a:effectLst/>
                <a:uLnTx/>
                <a:uFillTx/>
                <a:latin typeface="Arial"/>
                <a:cs typeface="Arial"/>
                <a:sym typeface="Arial"/>
              </a:rPr>
              <a:t>.</a:t>
            </a:r>
            <a:endParaRPr kumimoji="0" lang="en" sz="1200" b="0" i="0" u="none" strike="noStrike" kern="0" cap="none" spc="0" normalizeH="0" baseline="0" noProof="0" dirty="0" smtClean="0">
              <a:ln>
                <a:noFill/>
              </a:ln>
              <a:solidFill>
                <a:srgbClr val="FFFFFF"/>
              </a:solidFill>
              <a:effectLst/>
              <a:uLnTx/>
              <a:uFillTx/>
              <a:latin typeface="Arial"/>
              <a:cs typeface="Arial"/>
              <a:sym typeface="Arial"/>
            </a:endParaRPr>
          </a:p>
        </p:txBody>
      </p:sp>
      <p:sp>
        <p:nvSpPr>
          <p:cNvPr id="10" name="Rectangle 9"/>
          <p:cNvSpPr/>
          <p:nvPr/>
        </p:nvSpPr>
        <p:spPr>
          <a:xfrm>
            <a:off x="6711924" y="4951850"/>
            <a:ext cx="2432076" cy="215444"/>
          </a:xfrm>
          <a:prstGeom prst="rect">
            <a:avLst/>
          </a:prstGeom>
        </p:spPr>
        <p:txBody>
          <a:bodyPr wrap="none">
            <a:spAutoFit/>
          </a:bodyPr>
          <a:lstStyle/>
          <a:p>
            <a:pPr lvl="0"/>
            <a:r>
              <a:rPr kumimoji="0" lang="it-IT" sz="800" b="0" i="1" u="none" strike="noStrike" kern="0" cap="none" spc="0" normalizeH="0" baseline="0" noProof="0" dirty="0" err="1" smtClean="0">
                <a:ln>
                  <a:noFill/>
                </a:ln>
                <a:solidFill>
                  <a:srgbClr val="999999"/>
                </a:solidFill>
                <a:effectLst/>
                <a:uLnTx/>
                <a:uFillTx/>
                <a:latin typeface="Open Sans"/>
                <a:sym typeface="Arial"/>
              </a:rPr>
              <a:t>Artistic</a:t>
            </a:r>
            <a:r>
              <a:rPr lang="it-IT" sz="800" i="1" dirty="0">
                <a:solidFill>
                  <a:srgbClr val="999999"/>
                </a:solidFill>
                <a:latin typeface="Open Sans"/>
              </a:rPr>
              <a:t> </a:t>
            </a:r>
            <a:r>
              <a:rPr lang="it-IT" sz="800" i="1" dirty="0" err="1">
                <a:solidFill>
                  <a:srgbClr val="999999"/>
                </a:solidFill>
                <a:latin typeface="Open Sans"/>
              </a:rPr>
              <a:t>Rendering</a:t>
            </a:r>
            <a:r>
              <a:rPr lang="it-IT" sz="800" i="1" dirty="0">
                <a:solidFill>
                  <a:srgbClr val="999999"/>
                </a:solidFill>
                <a:latin typeface="Open Sans"/>
              </a:rPr>
              <a:t> </a:t>
            </a:r>
            <a:r>
              <a:rPr lang="it-IT" sz="800" i="1" dirty="0" smtClean="0">
                <a:solidFill>
                  <a:srgbClr val="999999"/>
                </a:solidFill>
                <a:latin typeface="Open Sans"/>
              </a:rPr>
              <a:t>of </a:t>
            </a:r>
            <a:r>
              <a:rPr lang="it-IT" sz="800" i="1" dirty="0" err="1" smtClean="0">
                <a:solidFill>
                  <a:srgbClr val="999999"/>
                </a:solidFill>
                <a:latin typeface="Open Sans"/>
              </a:rPr>
              <a:t>Euclid</a:t>
            </a:r>
            <a:r>
              <a:rPr lang="it-IT" sz="800" i="1" dirty="0" smtClean="0">
                <a:solidFill>
                  <a:srgbClr val="999999"/>
                </a:solidFill>
                <a:latin typeface="Open Sans"/>
              </a:rPr>
              <a:t> in </a:t>
            </a:r>
            <a:r>
              <a:rPr kumimoji="0" lang="it-IT" sz="800" b="0" i="1" u="none" strike="noStrike" kern="0" cap="none" spc="0" normalizeH="0" baseline="0" noProof="0" dirty="0">
                <a:ln>
                  <a:noFill/>
                </a:ln>
                <a:solidFill>
                  <a:srgbClr val="999999"/>
                </a:solidFill>
                <a:effectLst/>
                <a:uLnTx/>
                <a:uFillTx/>
                <a:latin typeface="Open Sans"/>
                <a:sym typeface="Arial"/>
              </a:rPr>
              <a:t>space. Credit: ESA</a:t>
            </a:r>
            <a:endParaRPr kumimoji="0" lang="en-GB" sz="800" b="0" i="0" u="none" strike="noStrike" kern="0" cap="none" spc="0" normalizeH="0" baseline="0" noProof="0" dirty="0">
              <a:ln>
                <a:noFill/>
              </a:ln>
              <a:solidFill>
                <a:srgbClr val="000000"/>
              </a:solidFill>
              <a:effectLst/>
              <a:uLnTx/>
              <a:uFillTx/>
              <a:sym typeface="Arial"/>
            </a:endParaRPr>
          </a:p>
        </p:txBody>
      </p:sp>
      <p:sp>
        <p:nvSpPr>
          <p:cNvPr id="15" name="Rectangle 14"/>
          <p:cNvSpPr/>
          <p:nvPr/>
        </p:nvSpPr>
        <p:spPr>
          <a:xfrm>
            <a:off x="230054" y="3312230"/>
            <a:ext cx="2574475"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0" i="0" u="none" strike="noStrike" kern="0" cap="none" spc="0" normalizeH="0" baseline="0" noProof="0" dirty="0" err="1" smtClean="0">
                <a:ln>
                  <a:noFill/>
                </a:ln>
                <a:solidFill>
                  <a:srgbClr val="FFFFFF"/>
                </a:solidFill>
                <a:effectLst/>
                <a:uLnTx/>
                <a:uFillTx/>
                <a:latin typeface="Arial"/>
                <a:cs typeface="Arial"/>
                <a:sym typeface="Arial"/>
              </a:rPr>
              <a:t>Recently</a:t>
            </a:r>
            <a:r>
              <a:rPr kumimoji="0" lang="it-IT" sz="1200" b="0" i="0" u="none" strike="noStrike" kern="0" cap="none" spc="0" normalizeH="0" baseline="0" noProof="0" dirty="0" smtClean="0">
                <a:ln>
                  <a:noFill/>
                </a:ln>
                <a:solidFill>
                  <a:srgbClr val="FFFFFF"/>
                </a:solidFill>
                <a:effectLst/>
                <a:uLnTx/>
                <a:uFillTx/>
                <a:latin typeface="Arial"/>
                <a:cs typeface="Arial"/>
                <a:sym typeface="Arial"/>
              </a:rPr>
              <a:t> (March 2024), we have </a:t>
            </a:r>
            <a:r>
              <a:rPr kumimoji="0" lang="it-IT" sz="1200" b="0" i="0" u="none" strike="noStrike" kern="0" cap="none" spc="0" normalizeH="0" baseline="0" noProof="0" dirty="0" err="1" smtClean="0">
                <a:ln>
                  <a:noFill/>
                </a:ln>
                <a:solidFill>
                  <a:srgbClr val="FFFFFF"/>
                </a:solidFill>
                <a:effectLst/>
                <a:uLnTx/>
                <a:uFillTx/>
                <a:latin typeface="Arial"/>
                <a:cs typeface="Arial"/>
                <a:sym typeface="Arial"/>
              </a:rPr>
              <a:t>received</a:t>
            </a:r>
            <a:r>
              <a:rPr kumimoji="0" lang="it-IT" sz="1200" b="0" i="0" u="none" strike="noStrike" kern="0" cap="none" spc="0" normalizeH="0" baseline="0" noProof="0" dirty="0" smtClean="0">
                <a:ln>
                  <a:noFill/>
                </a:ln>
                <a:solidFill>
                  <a:srgbClr val="FFFFFF"/>
                </a:solidFill>
                <a:effectLst/>
                <a:uLnTx/>
                <a:uFillTx/>
                <a:latin typeface="Arial"/>
                <a:cs typeface="Arial"/>
                <a:sym typeface="Arial"/>
              </a:rPr>
              <a:t> a </a:t>
            </a:r>
            <a:r>
              <a:rPr kumimoji="0" lang="it-IT" sz="1200" b="0" i="0" u="none" strike="noStrike" kern="0" cap="none" spc="0" normalizeH="0" baseline="0" noProof="0" dirty="0" err="1" smtClean="0">
                <a:ln>
                  <a:noFill/>
                </a:ln>
                <a:solidFill>
                  <a:srgbClr val="FFFFFF"/>
                </a:solidFill>
                <a:effectLst/>
                <a:uLnTx/>
                <a:uFillTx/>
                <a:latin typeface="Arial"/>
                <a:cs typeface="Arial"/>
                <a:sym typeface="Arial"/>
              </a:rPr>
              <a:t>confirmation</a:t>
            </a:r>
            <a:r>
              <a:rPr kumimoji="0" lang="it-IT" sz="1200" b="0" i="0" u="none" strike="noStrike" kern="0" cap="none" spc="0" normalizeH="0" baseline="0" noProof="0" dirty="0" smtClean="0">
                <a:ln>
                  <a:noFill/>
                </a:ln>
                <a:solidFill>
                  <a:srgbClr val="FFFFFF"/>
                </a:solidFill>
                <a:effectLst/>
                <a:uLnTx/>
                <a:uFillTx/>
                <a:latin typeface="Arial"/>
                <a:cs typeface="Arial"/>
                <a:sym typeface="Arial"/>
              </a:rPr>
              <a:t> that ZIHET heaters can support even more extreme missions and conditions.</a:t>
            </a:r>
          </a:p>
          <a:p>
            <a:pPr lvl="0"/>
            <a:r>
              <a:rPr kumimoji="0" lang="it-IT" sz="1200" b="0" i="0" u="none" strike="noStrike" kern="0" cap="none" spc="0" normalizeH="0" baseline="0" noProof="0" dirty="0" smtClean="0">
                <a:ln>
                  <a:noFill/>
                </a:ln>
                <a:solidFill>
                  <a:srgbClr val="FFFFFF"/>
                </a:solidFill>
                <a:effectLst/>
                <a:uLnTx/>
                <a:uFillTx/>
                <a:latin typeface="Arial"/>
                <a:cs typeface="Arial"/>
                <a:sym typeface="Arial"/>
              </a:rPr>
              <a:t>In fact, they have been used to restore the functionality of </a:t>
            </a:r>
            <a:r>
              <a:rPr lang="it-IT" sz="1200" dirty="0">
                <a:solidFill>
                  <a:srgbClr val="FFFFFF"/>
                </a:solidFill>
              </a:rPr>
              <a:t>the </a:t>
            </a:r>
            <a:r>
              <a:rPr lang="it-IT" sz="1200" dirty="0" err="1">
                <a:solidFill>
                  <a:srgbClr val="FFFFFF"/>
                </a:solidFill>
              </a:rPr>
              <a:t>main</a:t>
            </a:r>
            <a:r>
              <a:rPr lang="it-IT" sz="1200" dirty="0">
                <a:solidFill>
                  <a:srgbClr val="FFFFFF"/>
                </a:solidFill>
              </a:rPr>
              <a:t> </a:t>
            </a:r>
            <a:r>
              <a:rPr lang="it-IT" sz="1200" dirty="0" err="1">
                <a:solidFill>
                  <a:srgbClr val="FFFFFF"/>
                </a:solidFill>
              </a:rPr>
              <a:t>mirror</a:t>
            </a:r>
            <a:r>
              <a:rPr lang="it-IT" sz="1200" dirty="0">
                <a:solidFill>
                  <a:srgbClr val="FFFFFF"/>
                </a:solidFill>
              </a:rPr>
              <a:t> </a:t>
            </a:r>
            <a:r>
              <a:rPr kumimoji="0" lang="it-IT" sz="1200" b="0" i="0" u="none" strike="noStrike" kern="0" cap="none" spc="0" normalizeH="0" baseline="0" noProof="0" dirty="0" smtClean="0">
                <a:ln>
                  <a:noFill/>
                </a:ln>
                <a:solidFill>
                  <a:srgbClr val="FFFFFF"/>
                </a:solidFill>
                <a:effectLst/>
                <a:uLnTx/>
                <a:uFillTx/>
                <a:latin typeface="Arial"/>
                <a:cs typeface="Arial"/>
                <a:sym typeface="Arial"/>
              </a:rPr>
              <a:t>of </a:t>
            </a:r>
            <a:r>
              <a:rPr kumimoji="0" lang="it-IT" sz="1200" b="0" i="0" u="none" strike="noStrike" kern="0" cap="none" spc="0" normalizeH="0" baseline="0" noProof="0" dirty="0" err="1" smtClean="0">
                <a:ln>
                  <a:noFill/>
                </a:ln>
                <a:solidFill>
                  <a:srgbClr val="FFFFFF"/>
                </a:solidFill>
                <a:effectLst/>
                <a:uLnTx/>
                <a:uFillTx/>
                <a:latin typeface="Arial"/>
                <a:cs typeface="Arial"/>
                <a:sym typeface="Arial"/>
              </a:rPr>
              <a:t>Euclid</a:t>
            </a:r>
            <a:r>
              <a:rPr kumimoji="0" lang="it-IT" sz="1200" b="0" i="0" u="none" strike="noStrike" kern="0" cap="none" spc="0" normalizeH="0" baseline="0" noProof="0" dirty="0" smtClean="0">
                <a:ln>
                  <a:noFill/>
                </a:ln>
                <a:solidFill>
                  <a:srgbClr val="FFFFFF"/>
                </a:solidFill>
                <a:effectLst/>
                <a:uLnTx/>
                <a:uFillTx/>
                <a:latin typeface="Arial"/>
                <a:cs typeface="Arial"/>
                <a:sym typeface="Arial"/>
              </a:rPr>
              <a:t>.</a:t>
            </a:r>
            <a:endParaRPr kumimoji="0" lang="it-IT" sz="1200" b="0" i="0" u="none" strike="noStrike" kern="0" cap="none" spc="0" normalizeH="0" baseline="0" noProof="0" dirty="0">
              <a:ln>
                <a:noFill/>
              </a:ln>
              <a:solidFill>
                <a:srgbClr val="FFFFFF"/>
              </a:solidFill>
              <a:effectLst/>
              <a:uLnTx/>
              <a:uFillTx/>
              <a:latin typeface="Arial"/>
              <a:cs typeface="Arial"/>
              <a:sym typeface="Arial"/>
            </a:endParaRPr>
          </a:p>
        </p:txBody>
      </p:sp>
      <p:pic>
        <p:nvPicPr>
          <p:cNvPr id="16" name="Picture 15"/>
          <p:cNvPicPr>
            <a:picLocks noChangeAspect="1"/>
          </p:cNvPicPr>
          <p:nvPr/>
        </p:nvPicPr>
        <p:blipFill>
          <a:blip r:embed="rId5"/>
          <a:stretch>
            <a:fillRect/>
          </a:stretch>
        </p:blipFill>
        <p:spPr>
          <a:xfrm rot="20095885">
            <a:off x="201257" y="2630160"/>
            <a:ext cx="1066475" cy="404365"/>
          </a:xfrm>
          <a:prstGeom prst="rect">
            <a:avLst/>
          </a:prstGeom>
        </p:spPr>
      </p:pic>
      <p:sp>
        <p:nvSpPr>
          <p:cNvPr id="17" name="Rectangle 16"/>
          <p:cNvSpPr/>
          <p:nvPr/>
        </p:nvSpPr>
        <p:spPr>
          <a:xfrm>
            <a:off x="6514108" y="2049280"/>
            <a:ext cx="2228112" cy="2677656"/>
          </a:xfrm>
          <a:prstGeom prst="rect">
            <a:avLst/>
          </a:prstGeom>
        </p:spPr>
        <p:txBody>
          <a:bodyPr wrap="square">
            <a:spAutoFit/>
          </a:bodyPr>
          <a:lstStyle/>
          <a:p>
            <a:pPr lvl="0"/>
            <a:r>
              <a:rPr kumimoji="0" lang="it-IT" sz="1200" b="0" i="0" u="none" strike="noStrike" kern="0" cap="none" spc="0" normalizeH="0" baseline="0" noProof="0" dirty="0" err="1" smtClean="0">
                <a:ln>
                  <a:noFill/>
                </a:ln>
                <a:solidFill>
                  <a:srgbClr val="FFFFFF"/>
                </a:solidFill>
                <a:effectLst/>
                <a:uLnTx/>
                <a:uFillTx/>
                <a:latin typeface="Arial"/>
                <a:cs typeface="Arial"/>
                <a:sym typeface="Arial"/>
              </a:rPr>
              <a:t>Molecules</a:t>
            </a:r>
            <a:r>
              <a:rPr kumimoji="0" lang="it-IT" sz="1200" b="0" i="0" u="none" strike="noStrike" kern="0" cap="none" spc="0" normalizeH="0" baseline="0" noProof="0" dirty="0" smtClean="0">
                <a:ln>
                  <a:noFill/>
                </a:ln>
                <a:solidFill>
                  <a:srgbClr val="FFFFFF"/>
                </a:solidFill>
                <a:effectLst/>
                <a:uLnTx/>
                <a:uFillTx/>
                <a:latin typeface="Arial"/>
                <a:cs typeface="Arial"/>
                <a:sym typeface="Arial"/>
              </a:rPr>
              <a:t> of water </a:t>
            </a:r>
            <a:r>
              <a:rPr kumimoji="0" lang="it-IT" sz="1200" b="0" i="0" u="none" strike="noStrike" kern="0" cap="none" spc="0" normalizeH="0" baseline="0" noProof="0" dirty="0" err="1" smtClean="0">
                <a:ln>
                  <a:noFill/>
                </a:ln>
                <a:solidFill>
                  <a:srgbClr val="FFFFFF"/>
                </a:solidFill>
                <a:effectLst/>
                <a:uLnTx/>
                <a:uFillTx/>
                <a:latin typeface="Arial"/>
                <a:cs typeface="Arial"/>
                <a:sym typeface="Arial"/>
              </a:rPr>
              <a:t>released</a:t>
            </a:r>
            <a:r>
              <a:rPr kumimoji="0" lang="it-IT" sz="1200" b="0" i="0" u="none" strike="noStrike" kern="0" cap="none" spc="0" normalizeH="0" baseline="0" noProof="0" dirty="0" smtClean="0">
                <a:ln>
                  <a:noFill/>
                </a:ln>
                <a:solidFill>
                  <a:srgbClr val="FFFFFF"/>
                </a:solidFill>
                <a:effectLst/>
                <a:uLnTx/>
                <a:uFillTx/>
                <a:latin typeface="Arial"/>
                <a:cs typeface="Arial"/>
                <a:sym typeface="Arial"/>
              </a:rPr>
              <a:t> by the MLI after the launch had settled on the </a:t>
            </a:r>
            <a:r>
              <a:rPr kumimoji="0" lang="it-IT" sz="1200" b="0" i="0" u="none" strike="noStrike" kern="0" cap="none" spc="0" normalizeH="0" baseline="0" noProof="0" dirty="0" err="1" smtClean="0">
                <a:ln>
                  <a:noFill/>
                </a:ln>
                <a:solidFill>
                  <a:srgbClr val="FFFFFF"/>
                </a:solidFill>
                <a:effectLst/>
                <a:uLnTx/>
                <a:uFillTx/>
                <a:latin typeface="Arial"/>
                <a:cs typeface="Arial"/>
                <a:sym typeface="Arial"/>
              </a:rPr>
              <a:t>mirror</a:t>
            </a:r>
            <a:r>
              <a:rPr kumimoji="0" lang="it-IT" sz="1200" b="0" i="0" u="none" strike="noStrike" kern="0" cap="none" spc="0" normalizeH="0" baseline="0" noProof="0" dirty="0" smtClean="0">
                <a:ln>
                  <a:noFill/>
                </a:ln>
                <a:solidFill>
                  <a:srgbClr val="FFFFFF"/>
                </a:solidFill>
                <a:effectLst/>
                <a:uLnTx/>
                <a:uFillTx/>
                <a:latin typeface="Arial"/>
                <a:cs typeface="Arial"/>
                <a:sym typeface="Arial"/>
              </a:rPr>
              <a:t> </a:t>
            </a:r>
            <a:r>
              <a:rPr kumimoji="0" lang="it-IT" sz="1200" b="0" i="0" u="none" strike="noStrike" kern="0" cap="none" spc="0" normalizeH="0" baseline="0" noProof="0" dirty="0">
                <a:ln>
                  <a:noFill/>
                </a:ln>
                <a:solidFill>
                  <a:srgbClr val="FFFFFF"/>
                </a:solidFill>
                <a:effectLst/>
                <a:uLnTx/>
                <a:uFillTx/>
                <a:latin typeface="Arial"/>
                <a:cs typeface="Arial"/>
                <a:sym typeface="Arial"/>
              </a:rPr>
              <a:t>behind the </a:t>
            </a:r>
            <a:r>
              <a:rPr kumimoji="0" lang="it-IT" sz="1200" b="0" i="0" u="none" strike="noStrike" kern="0" cap="none" spc="0" normalizeH="0" baseline="0" noProof="0" dirty="0" err="1" smtClean="0">
                <a:ln>
                  <a:noFill/>
                </a:ln>
                <a:solidFill>
                  <a:srgbClr val="FFFFFF"/>
                </a:solidFill>
                <a:effectLst/>
                <a:uLnTx/>
                <a:uFillTx/>
                <a:latin typeface="Arial"/>
                <a:cs typeface="Arial"/>
                <a:sym typeface="Arial"/>
              </a:rPr>
              <a:t>main</a:t>
            </a:r>
            <a:r>
              <a:rPr lang="it-IT" sz="1200" dirty="0">
                <a:solidFill>
                  <a:srgbClr val="FFFFFF"/>
                </a:solidFill>
              </a:rPr>
              <a:t> </a:t>
            </a:r>
            <a:r>
              <a:rPr lang="it-IT" sz="1200" dirty="0" err="1">
                <a:solidFill>
                  <a:srgbClr val="FFFFFF"/>
                </a:solidFill>
              </a:rPr>
              <a:t>optics</a:t>
            </a:r>
            <a:r>
              <a:rPr lang="it-IT" sz="1200" dirty="0">
                <a:solidFill>
                  <a:srgbClr val="FFFFFF"/>
                </a:solidFill>
              </a:rPr>
              <a:t>, </a:t>
            </a:r>
            <a:r>
              <a:rPr kumimoji="0" lang="it-IT" sz="1200" b="0" i="0" u="none" strike="noStrike" kern="0" cap="none" spc="0" normalizeH="0" baseline="0" noProof="0" dirty="0" smtClean="0">
                <a:ln>
                  <a:noFill/>
                </a:ln>
                <a:solidFill>
                  <a:srgbClr val="FFFFFF"/>
                </a:solidFill>
                <a:effectLst/>
                <a:uLnTx/>
                <a:uFillTx/>
                <a:latin typeface="Arial"/>
                <a:cs typeface="Arial"/>
                <a:sym typeface="Arial"/>
              </a:rPr>
              <a:t>decreasing their visibility by approximately 15%.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200" b="0" i="0" u="none" strike="noStrike" kern="0" cap="none" spc="0" normalizeH="0" baseline="0" noProof="0" dirty="0" smtClean="0">
                <a:ln>
                  <a:noFill/>
                </a:ln>
                <a:solidFill>
                  <a:srgbClr val="FFFFFF"/>
                </a:solidFill>
                <a:effectLst/>
                <a:uLnTx/>
                <a:uFillTx/>
                <a:latin typeface="Arial"/>
                <a:cs typeface="Arial"/>
                <a:sym typeface="Arial"/>
              </a:rPr>
              <a:t>ZIHET heaters were turned on to warm </a:t>
            </a:r>
            <a:r>
              <a:rPr kumimoji="0" lang="it-IT" sz="1200" b="0" i="0" u="none" strike="noStrike" kern="0" cap="none" spc="0" normalizeH="0" baseline="0" noProof="0" dirty="0" err="1" smtClean="0">
                <a:ln>
                  <a:noFill/>
                </a:ln>
                <a:solidFill>
                  <a:srgbClr val="FFFFFF"/>
                </a:solidFill>
                <a:effectLst/>
                <a:uLnTx/>
                <a:uFillTx/>
                <a:latin typeface="Arial"/>
                <a:cs typeface="Arial"/>
                <a:sym typeface="Arial"/>
              </a:rPr>
              <a:t>it</a:t>
            </a:r>
            <a:r>
              <a:rPr kumimoji="0" lang="it-IT" sz="1200" b="0" i="0" u="none" strike="noStrike" kern="0" cap="none" spc="0" normalizeH="0" baseline="0" noProof="0" dirty="0" smtClean="0">
                <a:ln>
                  <a:noFill/>
                </a:ln>
                <a:solidFill>
                  <a:srgbClr val="FFFFFF"/>
                </a:solidFill>
                <a:effectLst/>
                <a:uLnTx/>
                <a:uFillTx/>
                <a:latin typeface="Arial"/>
                <a:cs typeface="Arial"/>
                <a:sym typeface="Arial"/>
              </a:rPr>
              <a:t> up from </a:t>
            </a:r>
            <a:r>
              <a:rPr kumimoji="0" lang="it-IT" sz="1200" b="0" i="0" u="none" strike="noStrike" kern="0" cap="none" spc="0" normalizeH="0" baseline="0" noProof="0" dirty="0">
                <a:ln>
                  <a:noFill/>
                </a:ln>
                <a:solidFill>
                  <a:srgbClr val="FFFFFF"/>
                </a:solidFill>
                <a:effectLst/>
                <a:uLnTx/>
                <a:uFillTx/>
                <a:latin typeface="Arial"/>
                <a:cs typeface="Arial"/>
                <a:sym typeface="Arial"/>
              </a:rPr>
              <a:t>−147 °C to −113 °C in about 100 minutes, reaching a temperature high enough for </a:t>
            </a:r>
            <a:r>
              <a:rPr kumimoji="0" lang="it-IT" sz="1200" b="0" i="0" u="none" strike="noStrike" kern="0" cap="none" spc="0" normalizeH="0" baseline="0" noProof="0" dirty="0" smtClean="0">
                <a:ln>
                  <a:noFill/>
                </a:ln>
                <a:solidFill>
                  <a:srgbClr val="FFFFFF"/>
                </a:solidFill>
                <a:effectLst/>
                <a:uLnTx/>
                <a:uFillTx/>
                <a:latin typeface="Arial"/>
                <a:cs typeface="Arial"/>
                <a:sym typeface="Arial"/>
              </a:rPr>
              <a:t>the </a:t>
            </a:r>
            <a:r>
              <a:rPr kumimoji="0" lang="it-IT" sz="1200" b="0" i="0" u="none" strike="noStrike" kern="0" cap="none" spc="0" normalizeH="0" baseline="0" noProof="0" dirty="0" err="1" smtClean="0">
                <a:ln>
                  <a:noFill/>
                </a:ln>
                <a:solidFill>
                  <a:srgbClr val="FFFFFF"/>
                </a:solidFill>
                <a:effectLst/>
                <a:uLnTx/>
                <a:uFillTx/>
                <a:latin typeface="Arial"/>
                <a:cs typeface="Arial"/>
                <a:sym typeface="Arial"/>
              </a:rPr>
              <a:t>ice</a:t>
            </a:r>
            <a:r>
              <a:rPr kumimoji="0" lang="it-IT" sz="1200" b="0" i="0" u="none" strike="noStrike" kern="0" cap="none" spc="0" normalizeH="0" baseline="0" noProof="0" dirty="0" smtClean="0">
                <a:ln>
                  <a:noFill/>
                </a:ln>
                <a:solidFill>
                  <a:srgbClr val="FFFFFF"/>
                </a:solidFill>
                <a:effectLst/>
                <a:uLnTx/>
                <a:uFillTx/>
                <a:latin typeface="Arial"/>
                <a:cs typeface="Arial"/>
                <a:sym typeface="Arial"/>
              </a:rPr>
              <a:t> to sublimate, and </a:t>
            </a:r>
            <a:r>
              <a:rPr kumimoji="0" lang="it-IT" sz="1200" b="0" i="0" u="none" strike="noStrike" kern="0" cap="none" spc="0" normalizeH="0" baseline="0" noProof="0" dirty="0" err="1" smtClean="0">
                <a:ln>
                  <a:noFill/>
                </a:ln>
                <a:solidFill>
                  <a:srgbClr val="FFFFFF"/>
                </a:solidFill>
                <a:effectLst/>
                <a:uLnTx/>
                <a:uFillTx/>
                <a:latin typeface="Arial"/>
                <a:cs typeface="Arial"/>
                <a:sym typeface="Arial"/>
              </a:rPr>
              <a:t>restoring</a:t>
            </a:r>
            <a:r>
              <a:rPr kumimoji="0" lang="it-IT" sz="1200" b="0" i="0" u="none" strike="noStrike" kern="0" cap="none" spc="0" normalizeH="0" baseline="0" noProof="0" dirty="0" smtClean="0">
                <a:ln>
                  <a:noFill/>
                </a:ln>
                <a:solidFill>
                  <a:srgbClr val="FFFFFF"/>
                </a:solidFill>
                <a:effectLst/>
                <a:uLnTx/>
                <a:uFillTx/>
                <a:latin typeface="Arial"/>
                <a:cs typeface="Arial"/>
                <a:sym typeface="Arial"/>
              </a:rPr>
              <a:t> the </a:t>
            </a:r>
            <a:r>
              <a:rPr kumimoji="0" lang="it-IT" sz="1200" b="0" i="0" u="none" strike="noStrike" kern="0" cap="none" spc="0" normalizeH="0" baseline="0" noProof="0" dirty="0" err="1" smtClean="0">
                <a:ln>
                  <a:noFill/>
                </a:ln>
                <a:solidFill>
                  <a:srgbClr val="FFFFFF"/>
                </a:solidFill>
                <a:effectLst/>
                <a:uLnTx/>
                <a:uFillTx/>
                <a:latin typeface="Arial"/>
                <a:cs typeface="Arial"/>
                <a:sym typeface="Arial"/>
              </a:rPr>
              <a:t>instrument’s</a:t>
            </a:r>
            <a:r>
              <a:rPr kumimoji="0" lang="it-IT" sz="1200" b="0" i="0" u="none" strike="noStrike" kern="0" cap="none" spc="0" normalizeH="0" baseline="0" noProof="0" dirty="0" smtClean="0">
                <a:ln>
                  <a:noFill/>
                </a:ln>
                <a:solidFill>
                  <a:srgbClr val="FFFFFF"/>
                </a:solidFill>
                <a:effectLst/>
                <a:uLnTx/>
                <a:uFillTx/>
                <a:latin typeface="Arial"/>
                <a:cs typeface="Arial"/>
                <a:sym typeface="Arial"/>
              </a:rPr>
              <a:t> full </a:t>
            </a:r>
            <a:r>
              <a:rPr kumimoji="0" lang="it-IT" sz="1200" b="0" i="0" u="none" strike="noStrike" kern="0" cap="none" spc="0" normalizeH="0" baseline="0" noProof="0" dirty="0" err="1" smtClean="0">
                <a:ln>
                  <a:noFill/>
                </a:ln>
                <a:solidFill>
                  <a:srgbClr val="FFFFFF"/>
                </a:solidFill>
                <a:effectLst/>
                <a:uLnTx/>
                <a:uFillTx/>
                <a:latin typeface="Arial"/>
                <a:cs typeface="Arial"/>
                <a:sym typeface="Arial"/>
              </a:rPr>
              <a:t>functionality</a:t>
            </a:r>
            <a:r>
              <a:rPr kumimoji="0" lang="it-IT" sz="1200" b="0" i="0" u="none" strike="noStrike" kern="0" cap="none" spc="0" normalizeH="0" baseline="0" noProof="0" dirty="0" smtClean="0">
                <a:ln>
                  <a:noFill/>
                </a:ln>
                <a:solidFill>
                  <a:srgbClr val="FFFFFF"/>
                </a:solidFill>
                <a:effectLst/>
                <a:uLnTx/>
                <a:uFillTx/>
                <a:latin typeface="Arial"/>
                <a:cs typeface="Arial"/>
                <a:sym typeface="Arial"/>
              </a:rPr>
              <a:t>.</a:t>
            </a:r>
            <a:endParaRPr kumimoji="0" lang="it-IT" sz="1200" b="0" i="0" u="none" strike="noStrike" kern="0" cap="none" spc="0" normalizeH="0" baseline="0" noProof="0" dirty="0">
              <a:ln>
                <a:noFill/>
              </a:ln>
              <a:solidFill>
                <a:srgbClr val="2F5496"/>
              </a:solidFill>
              <a:effectLst/>
              <a:uLnTx/>
              <a:uFillTx/>
              <a:latin typeface="Arial"/>
              <a:cs typeface="Arial"/>
              <a:sym typeface="Arial"/>
            </a:endParaRPr>
          </a:p>
        </p:txBody>
      </p:sp>
    </p:spTree>
    <p:extLst>
      <p:ext uri="{BB962C8B-B14F-4D97-AF65-F5344CB8AC3E}">
        <p14:creationId xmlns:p14="http://schemas.microsoft.com/office/powerpoint/2010/main" val="3237801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
        <p:cNvGrpSpPr/>
        <p:nvPr/>
      </p:nvGrpSpPr>
      <p:grpSpPr>
        <a:xfrm>
          <a:off x="0" y="0"/>
          <a:ext cx="0" cy="0"/>
          <a:chOff x="0" y="0"/>
          <a:chExt cx="0" cy="0"/>
        </a:xfrm>
      </p:grpSpPr>
      <p:sp>
        <p:nvSpPr>
          <p:cNvPr id="87" name="Google Shape;87;p18"/>
          <p:cNvSpPr txBox="1"/>
          <p:nvPr/>
        </p:nvSpPr>
        <p:spPr>
          <a:xfrm>
            <a:off x="255006" y="0"/>
            <a:ext cx="5957100" cy="896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50" b="1" i="0" u="none" strike="noStrike" kern="0" cap="none" spc="0" normalizeH="0" baseline="0" noProof="0">
                <a:ln>
                  <a:noFill/>
                </a:ln>
                <a:solidFill>
                  <a:srgbClr val="FFFFFF"/>
                </a:solidFill>
                <a:effectLst/>
                <a:uLnTx/>
                <a:uFillTx/>
                <a:latin typeface="Arial"/>
                <a:cs typeface="Arial"/>
                <a:sym typeface="Arial"/>
              </a:rPr>
              <a:t>HIGH RELIABILITY MATERIALS</a:t>
            </a:r>
            <a:endParaRPr kumimoji="0" sz="1650" b="1" i="0" u="none" strike="noStrike" kern="0" cap="none" spc="0" normalizeH="0" baseline="0" noProof="0">
              <a:ln>
                <a:noFill/>
              </a:ln>
              <a:solidFill>
                <a:srgbClr val="FFFFFF"/>
              </a:solidFill>
              <a:effectLst/>
              <a:uLnTx/>
              <a:uFillTx/>
              <a:latin typeface="Arial"/>
              <a:cs typeface="Arial"/>
              <a:sym typeface="Arial"/>
            </a:endParaRPr>
          </a:p>
        </p:txBody>
      </p:sp>
      <p:pic>
        <p:nvPicPr>
          <p:cNvPr id="2" name="Picture 1"/>
          <p:cNvPicPr>
            <a:picLocks noChangeAspect="1"/>
          </p:cNvPicPr>
          <p:nvPr/>
        </p:nvPicPr>
        <p:blipFill>
          <a:blip r:embed="rId4"/>
          <a:stretch>
            <a:fillRect/>
          </a:stretch>
        </p:blipFill>
        <p:spPr>
          <a:xfrm>
            <a:off x="4827006" y="2712363"/>
            <a:ext cx="4141674" cy="1907381"/>
          </a:xfrm>
          <a:prstGeom prst="rect">
            <a:avLst/>
          </a:prstGeom>
        </p:spPr>
      </p:pic>
      <p:sp>
        <p:nvSpPr>
          <p:cNvPr id="88" name="Google Shape;88;p18"/>
          <p:cNvSpPr txBox="1"/>
          <p:nvPr/>
        </p:nvSpPr>
        <p:spPr>
          <a:xfrm>
            <a:off x="255006" y="1046139"/>
            <a:ext cx="8581813" cy="111104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2F5496"/>
                </a:solidFill>
                <a:effectLst/>
                <a:uLnTx/>
                <a:uFillTx/>
                <a:latin typeface="Arial"/>
                <a:cs typeface="Arial"/>
                <a:sym typeface="Arial"/>
              </a:rPr>
              <a:t>Materials used in space-qualified flexible heaters must be highly reliable and resistant to space conditions. All materials used </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must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meet </a:t>
            </a:r>
            <a:r>
              <a:rPr kumimoji="0" lang="en" sz="1200" b="1" i="0" u="none" strike="noStrike" kern="0" cap="none" spc="0" normalizeH="0" baseline="0" noProof="0" dirty="0">
                <a:ln>
                  <a:noFill/>
                </a:ln>
                <a:solidFill>
                  <a:srgbClr val="2F5496"/>
                </a:solidFill>
                <a:effectLst/>
                <a:uLnTx/>
                <a:uFillTx/>
                <a:latin typeface="Arial"/>
                <a:cs typeface="Arial"/>
                <a:sym typeface="Arial"/>
              </a:rPr>
              <a:t>high quality standards and comply with ESA and EU regulations</a:t>
            </a:r>
            <a:r>
              <a:rPr kumimoji="0" lang="en" sz="1200" b="0" i="0" u="none" strike="noStrike" kern="0" cap="none" spc="0" normalizeH="0" baseline="0" noProof="0" dirty="0">
                <a:ln>
                  <a:noFill/>
                </a:ln>
                <a:solidFill>
                  <a:srgbClr val="2F5496"/>
                </a:solidFill>
                <a:effectLst/>
                <a:uLnTx/>
                <a:uFillTx/>
                <a:latin typeface="Arial"/>
                <a:cs typeface="Arial"/>
                <a:sym typeface="Arial"/>
              </a:rPr>
              <a:t>.</a:t>
            </a:r>
            <a:endParaRPr kumimoji="0" sz="1200" b="0" i="0" u="none" strike="noStrike" kern="0" cap="none" spc="0" normalizeH="0" baseline="0" noProof="0" dirty="0">
              <a:ln>
                <a:noFill/>
              </a:ln>
              <a:solidFill>
                <a:srgbClr val="2F5496"/>
              </a:solidFill>
              <a:effectLst/>
              <a:uLnTx/>
              <a:uFillTx/>
              <a:latin typeface="Arial"/>
              <a:cs typeface="Arial"/>
              <a:sym typeface="Arial"/>
            </a:endParaRPr>
          </a:p>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2F5496"/>
                </a:solidFill>
                <a:effectLst/>
                <a:uLnTx/>
                <a:uFillTx/>
                <a:latin typeface="Arial"/>
                <a:cs typeface="Arial"/>
                <a:sym typeface="Arial"/>
              </a:rPr>
              <a:t>In this regard, </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the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ZIHET's </a:t>
            </a:r>
            <a:r>
              <a:rPr kumimoji="0" lang="en" sz="1200" b="1" i="0" u="none" strike="noStrike" kern="0" cap="none" spc="0" normalizeH="0" baseline="0" noProof="0" dirty="0">
                <a:ln>
                  <a:noFill/>
                </a:ln>
                <a:solidFill>
                  <a:srgbClr val="2F5496"/>
                </a:solidFill>
                <a:effectLst/>
                <a:uLnTx/>
                <a:uFillTx/>
                <a:latin typeface="Arial"/>
                <a:cs typeface="Arial"/>
                <a:sym typeface="Arial"/>
              </a:rPr>
              <a:t>Purchasing &amp; Supply departments work in close cooperation with the Quality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managers </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in </a:t>
            </a:r>
            <a:r>
              <a:rPr kumimoji="0" lang="en" sz="1200" b="0" i="0" u="none" strike="noStrike" kern="0" cap="none" spc="0" normalizeH="0" baseline="0" noProof="0" dirty="0">
                <a:ln>
                  <a:noFill/>
                </a:ln>
                <a:solidFill>
                  <a:srgbClr val="2F5496"/>
                </a:solidFill>
                <a:effectLst/>
                <a:uLnTx/>
                <a:uFillTx/>
                <a:latin typeface="Arial"/>
                <a:cs typeface="Arial"/>
                <a:sym typeface="Arial"/>
              </a:rPr>
              <a:t>order to ensure the correct quality of the raw materials.</a:t>
            </a:r>
            <a:endParaRPr kumimoji="0" sz="1200" b="0" i="0" u="none" strike="noStrike" kern="0" cap="none" spc="0" normalizeH="0" baseline="0" noProof="0" dirty="0">
              <a:ln>
                <a:noFill/>
              </a:ln>
              <a:solidFill>
                <a:srgbClr val="2F5496"/>
              </a:solidFill>
              <a:effectLst/>
              <a:uLnTx/>
              <a:uFillTx/>
              <a:latin typeface="Arial"/>
              <a:cs typeface="Arial"/>
              <a:sym typeface="Arial"/>
            </a:endParaRPr>
          </a:p>
        </p:txBody>
      </p:sp>
      <p:sp>
        <p:nvSpPr>
          <p:cNvPr id="3" name="Rectangle 2"/>
          <p:cNvSpPr/>
          <p:nvPr/>
        </p:nvSpPr>
        <p:spPr>
          <a:xfrm>
            <a:off x="255006" y="2519587"/>
            <a:ext cx="4572000" cy="2292935"/>
          </a:xfrm>
          <a:prstGeom prst="rect">
            <a:avLst/>
          </a:prstGeom>
        </p:spPr>
        <p:txBody>
          <a:bodyPr>
            <a:spAutoFit/>
          </a:bodyPr>
          <a:lstStyle/>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it-IT" sz="1200" b="0" i="0" u="none" strike="noStrike" kern="0" cap="none" spc="0" normalizeH="0" baseline="0" noProof="0" dirty="0">
                <a:ln>
                  <a:noFill/>
                </a:ln>
                <a:solidFill>
                  <a:srgbClr val="2F5496"/>
                </a:solidFill>
                <a:effectLst/>
                <a:uLnTx/>
                <a:uFillTx/>
                <a:latin typeface="Arial"/>
                <a:cs typeface="Arial"/>
                <a:sym typeface="Arial"/>
              </a:rPr>
              <a:t>This aspect has been particularly critical during the most recent periods, especially due to the absence of a qualified European production chain for Kapton-FEP variant insulation, while non-European suppliers do not always guarantee standards in line with ESCC.</a:t>
            </a:r>
          </a:p>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endParaRPr kumimoji="0" lang="it-IT" sz="1200" b="0" i="0" u="none" strike="noStrike" kern="0" cap="none" spc="0" normalizeH="0" baseline="0" noProof="0" dirty="0">
              <a:ln>
                <a:noFill/>
              </a:ln>
              <a:solidFill>
                <a:srgbClr val="2F5496"/>
              </a:solidFill>
              <a:effectLst/>
              <a:uLnTx/>
              <a:uFillTx/>
              <a:latin typeface="Arial"/>
              <a:cs typeface="Arial"/>
              <a:sym typeface="Arial"/>
            </a:endParaRPr>
          </a:p>
          <a:p>
            <a:pPr marL="0" marR="0" lvl="0" indent="0" algn="l" defTabSz="914400" rtl="0" eaLnBrk="1" fontAlgn="auto" latinLnBrk="0" hangingPunct="1">
              <a:lnSpc>
                <a:spcPct val="115000"/>
              </a:lnSpc>
              <a:spcBef>
                <a:spcPts val="300"/>
              </a:spcBef>
              <a:spcAft>
                <a:spcPts val="300"/>
              </a:spcAft>
              <a:buClr>
                <a:srgbClr val="000000"/>
              </a:buClr>
              <a:buSzTx/>
              <a:buFont typeface="Arial"/>
              <a:buNone/>
              <a:tabLst/>
              <a:defRPr/>
            </a:pPr>
            <a:r>
              <a:rPr kumimoji="0" lang="it-IT" sz="1200" b="0" i="0" u="none" strike="noStrike" kern="0" cap="none" spc="0" normalizeH="0" baseline="0" noProof="0" dirty="0">
                <a:ln>
                  <a:noFill/>
                </a:ln>
                <a:solidFill>
                  <a:srgbClr val="2F5496"/>
                </a:solidFill>
                <a:effectLst/>
                <a:uLnTx/>
                <a:uFillTx/>
                <a:latin typeface="Arial"/>
                <a:cs typeface="Arial"/>
                <a:sym typeface="Arial"/>
              </a:rPr>
              <a:t>ZIHET has </a:t>
            </a:r>
            <a:r>
              <a:rPr kumimoji="0" lang="it-IT" sz="1200" b="0" i="0" u="none" strike="noStrike" kern="0" cap="none" spc="0" normalizeH="0" baseline="0" noProof="0" dirty="0" err="1">
                <a:ln>
                  <a:noFill/>
                </a:ln>
                <a:solidFill>
                  <a:srgbClr val="2F5496"/>
                </a:solidFill>
                <a:effectLst/>
                <a:uLnTx/>
                <a:uFillTx/>
                <a:latin typeface="Arial"/>
                <a:cs typeface="Arial"/>
                <a:sym typeface="Arial"/>
              </a:rPr>
              <a:t>initiated</a:t>
            </a:r>
            <a:r>
              <a:rPr kumimoji="0" lang="it-IT" sz="1200" b="0" i="0" u="none" strike="noStrike" kern="0" cap="none" spc="0" normalizeH="0" baseline="0" noProof="0" dirty="0">
                <a:ln>
                  <a:noFill/>
                </a:ln>
                <a:solidFill>
                  <a:srgbClr val="2F5496"/>
                </a:solidFill>
                <a:effectLst/>
                <a:uLnTx/>
                <a:uFillTx/>
                <a:latin typeface="Arial"/>
                <a:cs typeface="Arial"/>
                <a:sym typeface="Arial"/>
              </a:rPr>
              <a:t>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several</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collaborative </a:t>
            </a:r>
            <a:r>
              <a:rPr kumimoji="0" lang="it-IT" sz="1200" b="1" i="0" u="none" strike="noStrike" kern="0" cap="none" spc="0" normalizeH="0" baseline="0" noProof="0" dirty="0">
                <a:ln>
                  <a:noFill/>
                </a:ln>
                <a:solidFill>
                  <a:srgbClr val="2F5496"/>
                </a:solidFill>
                <a:effectLst/>
                <a:uLnTx/>
                <a:uFillTx/>
                <a:latin typeface="Arial"/>
                <a:cs typeface="Arial"/>
                <a:sym typeface="Arial"/>
              </a:rPr>
              <a:t>discussions with ASI and </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ESA </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in </a:t>
            </a:r>
            <a:r>
              <a:rPr kumimoji="0" lang="it-IT" sz="1200" b="0" i="0" u="none" strike="noStrike" kern="0" cap="none" spc="0" normalizeH="0" baseline="0" noProof="0" dirty="0">
                <a:ln>
                  <a:noFill/>
                </a:ln>
                <a:solidFill>
                  <a:srgbClr val="2F5496"/>
                </a:solidFill>
                <a:effectLst/>
                <a:uLnTx/>
                <a:uFillTx/>
                <a:latin typeface="Arial"/>
                <a:cs typeface="Arial"/>
                <a:sym typeface="Arial"/>
              </a:rPr>
              <a:t>order to create synergies and foundations for developing a European supply chain for such important and critical materials.</a:t>
            </a:r>
            <a:endParaRPr kumimoji="0" lang="it-IT" sz="1200" b="1" i="0" u="none" strike="noStrike" kern="0" cap="none" spc="0" normalizeH="0" baseline="0" noProof="0" dirty="0">
              <a:ln>
                <a:noFill/>
              </a:ln>
              <a:solidFill>
                <a:srgbClr val="2F5496"/>
              </a:solidFill>
              <a:effectLst/>
              <a:uLnTx/>
              <a:uFillTx/>
              <a:latin typeface="Arial"/>
              <a:cs typeface="Arial"/>
              <a:sym typeface="Arial"/>
            </a:endParaRPr>
          </a:p>
        </p:txBody>
      </p:sp>
    </p:spTree>
    <p:extLst>
      <p:ext uri="{BB962C8B-B14F-4D97-AF65-F5344CB8AC3E}">
        <p14:creationId xmlns:p14="http://schemas.microsoft.com/office/powerpoint/2010/main" val="24700438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329423" y="2792599"/>
            <a:ext cx="2045649" cy="1785767"/>
          </a:xfrm>
          <a:prstGeom prst="rect">
            <a:avLst/>
          </a:prstGeom>
        </p:spPr>
      </p:pic>
      <p:sp>
        <p:nvSpPr>
          <p:cNvPr id="101" name="Google Shape;101;p20"/>
          <p:cNvSpPr txBox="1"/>
          <p:nvPr/>
        </p:nvSpPr>
        <p:spPr>
          <a:xfrm>
            <a:off x="255006" y="0"/>
            <a:ext cx="5957100" cy="896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50" b="1" i="0" u="none" strike="noStrike" kern="0" cap="none" spc="0" normalizeH="0" baseline="0" noProof="0">
                <a:ln>
                  <a:noFill/>
                </a:ln>
                <a:solidFill>
                  <a:srgbClr val="FFFFFF"/>
                </a:solidFill>
                <a:effectLst/>
                <a:uLnTx/>
                <a:uFillTx/>
                <a:latin typeface="Arial"/>
                <a:cs typeface="Arial"/>
                <a:sym typeface="Arial"/>
              </a:rPr>
              <a:t>TESTING AND QUALIFICATION</a:t>
            </a:r>
            <a:endParaRPr kumimoji="0" sz="1650" b="1" i="0" u="none" strike="noStrike" kern="0" cap="none" spc="0" normalizeH="0" baseline="0" noProof="0">
              <a:ln>
                <a:noFill/>
              </a:ln>
              <a:solidFill>
                <a:srgbClr val="FFFFFF"/>
              </a:solidFill>
              <a:effectLst/>
              <a:uLnTx/>
              <a:uFillTx/>
              <a:latin typeface="Arial"/>
              <a:cs typeface="Arial"/>
              <a:sym typeface="Arial"/>
            </a:endParaRPr>
          </a:p>
        </p:txBody>
      </p:sp>
      <p:sp>
        <p:nvSpPr>
          <p:cNvPr id="102" name="Google Shape;102;p20"/>
          <p:cNvSpPr txBox="1"/>
          <p:nvPr/>
        </p:nvSpPr>
        <p:spPr>
          <a:xfrm>
            <a:off x="189507" y="953248"/>
            <a:ext cx="6139916" cy="1497303"/>
          </a:xfrm>
          <a:prstGeom prst="rect">
            <a:avLst/>
          </a:prstGeom>
          <a:noFill/>
          <a:ln>
            <a:noFill/>
          </a:ln>
        </p:spPr>
        <p:txBody>
          <a:bodyPr spcFirstLastPara="1" wrap="square" lIns="91425" tIns="91425" rIns="91425" bIns="91425" anchor="t" anchorCtr="0">
            <a:spAutoFit/>
          </a:bodyPr>
          <a:lstStyle/>
          <a:p>
            <a:pPr lvl="0">
              <a:lnSpc>
                <a:spcPct val="115000"/>
              </a:lnSpc>
              <a:spcBef>
                <a:spcPts val="300"/>
              </a:spcBef>
            </a:pPr>
            <a:r>
              <a:rPr kumimoji="0" lang="it-IT" sz="1200" b="0" i="0" u="none" strike="noStrike" kern="0" cap="none" spc="0" normalizeH="0" baseline="0" noProof="0" dirty="0" smtClean="0">
                <a:ln>
                  <a:noFill/>
                </a:ln>
                <a:solidFill>
                  <a:srgbClr val="2F5496"/>
                </a:solidFill>
                <a:effectLst/>
                <a:uLnTx/>
                <a:uFillTx/>
                <a:latin typeface="Arial"/>
                <a:cs typeface="Arial"/>
                <a:sym typeface="Arial"/>
              </a:rPr>
              <a:t>In addition </a:t>
            </a:r>
            <a:r>
              <a:rPr lang="it-IT" sz="1200" dirty="0">
                <a:solidFill>
                  <a:srgbClr val="2F5496"/>
                </a:solidFill>
              </a:rPr>
              <a:t>to </a:t>
            </a:r>
            <a:r>
              <a:rPr lang="it-IT" sz="1200" dirty="0" smtClean="0">
                <a:solidFill>
                  <a:srgbClr val="2F5496"/>
                </a:solidFill>
              </a:rPr>
              <a:t>ESCC </a:t>
            </a:r>
            <a:r>
              <a:rPr lang="it-IT" sz="1200" dirty="0" err="1" smtClean="0">
                <a:solidFill>
                  <a:srgbClr val="2F5496"/>
                </a:solidFill>
              </a:rPr>
              <a:t>qualified</a:t>
            </a:r>
            <a:r>
              <a:rPr lang="it-IT" sz="1200" dirty="0" smtClean="0">
                <a:solidFill>
                  <a:srgbClr val="2F5496"/>
                </a:solidFill>
              </a:rPr>
              <a:t> </a:t>
            </a:r>
            <a:r>
              <a:rPr lang="it-IT" sz="1200" dirty="0" err="1" smtClean="0">
                <a:solidFill>
                  <a:srgbClr val="2F5496"/>
                </a:solidFill>
              </a:rPr>
              <a:t>flexible</a:t>
            </a:r>
            <a:r>
              <a:rPr lang="it-IT" sz="1200" dirty="0" smtClean="0">
                <a:solidFill>
                  <a:srgbClr val="2F5496"/>
                </a:solidFill>
              </a:rPr>
              <a:t> </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heaters, </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ZIHET also offers levels of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more commercial qualifications, such as QM (Qualification Model) and PFM (Proto-Flight Model)</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 which ensure compliance for in-flight use, while allowing faster response times and market competitiveness, in </a:t>
            </a:r>
            <a:r>
              <a:rPr kumimoji="0" lang="en" sz="1200" b="0" i="0" u="none" strike="noStrike" kern="0" cap="none" spc="0" normalizeH="0" baseline="0" noProof="0" dirty="0">
                <a:ln>
                  <a:noFill/>
                </a:ln>
                <a:solidFill>
                  <a:srgbClr val="2F5496"/>
                </a:solidFill>
                <a:effectLst/>
                <a:uLnTx/>
                <a:uFillTx/>
                <a:latin typeface="Arial"/>
                <a:cs typeface="Arial"/>
                <a:sym typeface="Arial"/>
              </a:rPr>
              <a:t>order to satisfy all </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possible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needs </a:t>
            </a:r>
            <a:r>
              <a:rPr kumimoji="0" lang="en" sz="1200" b="1" i="0" u="none" strike="noStrike" kern="0" cap="none" spc="0" normalizeH="0" baseline="0" noProof="0" dirty="0">
                <a:ln>
                  <a:noFill/>
                </a:ln>
                <a:solidFill>
                  <a:srgbClr val="2F5496"/>
                </a:solidFill>
                <a:effectLst/>
                <a:uLnTx/>
                <a:uFillTx/>
                <a:latin typeface="Arial"/>
                <a:cs typeface="Arial"/>
                <a:sym typeface="Arial"/>
              </a:rPr>
              <a:t>of the vast market of the New Space Economy</a:t>
            </a:r>
            <a:r>
              <a:rPr kumimoji="0" lang="en" sz="1200" b="0" i="0" u="none" strike="noStrike" kern="0" cap="none" spc="0" normalizeH="0" baseline="0" noProof="0" dirty="0">
                <a:ln>
                  <a:noFill/>
                </a:ln>
                <a:solidFill>
                  <a:srgbClr val="2F5496"/>
                </a:solidFill>
                <a:effectLst/>
                <a:uLnTx/>
                <a:uFillTx/>
                <a:latin typeface="Arial"/>
                <a:cs typeface="Arial"/>
                <a:sym typeface="Arial"/>
              </a:rPr>
              <a:t>, ranging from institutional, military or commercial programs, to Cubesats, Nanosats or Constellations, up to ground test facilities.</a:t>
            </a:r>
            <a:endParaRPr kumimoji="0" sz="1200" b="0" i="0" u="none" strike="noStrike" kern="0" cap="none" spc="0" normalizeH="0" baseline="0" noProof="0" dirty="0">
              <a:ln>
                <a:noFill/>
              </a:ln>
              <a:solidFill>
                <a:srgbClr val="2F5496"/>
              </a:solidFill>
              <a:effectLst/>
              <a:uLnTx/>
              <a:uFillTx/>
              <a:latin typeface="Arial"/>
              <a:cs typeface="Arial"/>
              <a:sym typeface="Arial"/>
            </a:endParaRPr>
          </a:p>
        </p:txBody>
      </p:sp>
      <p:pic>
        <p:nvPicPr>
          <p:cNvPr id="103" name="Google Shape;103;p20"/>
          <p:cNvPicPr preferRelativeResize="0"/>
          <p:nvPr/>
        </p:nvPicPr>
        <p:blipFill>
          <a:blip r:embed="rId5">
            <a:alphaModFix/>
          </a:blip>
          <a:stretch>
            <a:fillRect/>
          </a:stretch>
        </p:blipFill>
        <p:spPr>
          <a:xfrm>
            <a:off x="7004397" y="997489"/>
            <a:ext cx="2139603" cy="521455"/>
          </a:xfrm>
          <a:prstGeom prst="rect">
            <a:avLst/>
          </a:prstGeom>
          <a:noFill/>
          <a:ln>
            <a:noFill/>
          </a:ln>
        </p:spPr>
      </p:pic>
      <p:pic>
        <p:nvPicPr>
          <p:cNvPr id="5" name="Google Shape;74;p16"/>
          <p:cNvPicPr preferRelativeResize="0"/>
          <p:nvPr/>
        </p:nvPicPr>
        <p:blipFill rotWithShape="1">
          <a:blip r:embed="rId6">
            <a:alphaModFix/>
          </a:blip>
          <a:srcRect b="17914"/>
          <a:stretch/>
        </p:blipFill>
        <p:spPr>
          <a:xfrm>
            <a:off x="6643253" y="1582916"/>
            <a:ext cx="2137675" cy="1145712"/>
          </a:xfrm>
          <a:prstGeom prst="rect">
            <a:avLst/>
          </a:prstGeom>
          <a:noFill/>
          <a:ln>
            <a:noFill/>
          </a:ln>
        </p:spPr>
      </p:pic>
      <p:pic>
        <p:nvPicPr>
          <p:cNvPr id="3" name="Picture 2"/>
          <p:cNvPicPr>
            <a:picLocks noChangeAspect="1"/>
          </p:cNvPicPr>
          <p:nvPr/>
        </p:nvPicPr>
        <p:blipFill>
          <a:blip r:embed="rId7"/>
          <a:stretch>
            <a:fillRect/>
          </a:stretch>
        </p:blipFill>
        <p:spPr>
          <a:xfrm>
            <a:off x="8074198" y="4247423"/>
            <a:ext cx="929721" cy="777307"/>
          </a:xfrm>
          <a:prstGeom prst="rect">
            <a:avLst/>
          </a:prstGeom>
        </p:spPr>
      </p:pic>
      <p:pic>
        <p:nvPicPr>
          <p:cNvPr id="6" name="Picture 5"/>
          <p:cNvPicPr>
            <a:picLocks noChangeAspect="1"/>
          </p:cNvPicPr>
          <p:nvPr/>
        </p:nvPicPr>
        <p:blipFill>
          <a:blip r:embed="rId8"/>
          <a:stretch>
            <a:fillRect/>
          </a:stretch>
        </p:blipFill>
        <p:spPr>
          <a:xfrm>
            <a:off x="255006" y="2662917"/>
            <a:ext cx="5629079" cy="2329670"/>
          </a:xfrm>
          <a:prstGeom prst="rect">
            <a:avLst/>
          </a:prstGeom>
        </p:spPr>
      </p:pic>
    </p:spTree>
    <p:extLst>
      <p:ext uri="{BB962C8B-B14F-4D97-AF65-F5344CB8AC3E}">
        <p14:creationId xmlns:p14="http://schemas.microsoft.com/office/powerpoint/2010/main" val="10650731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sp>
        <p:nvSpPr>
          <p:cNvPr id="101" name="Google Shape;101;p20"/>
          <p:cNvSpPr txBox="1"/>
          <p:nvPr/>
        </p:nvSpPr>
        <p:spPr>
          <a:xfrm>
            <a:off x="255006" y="0"/>
            <a:ext cx="5957100" cy="896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50" b="1" i="0" u="none" strike="noStrike" kern="0" cap="none" spc="0" normalizeH="0" baseline="0" noProof="0" dirty="0" smtClean="0">
                <a:ln>
                  <a:noFill/>
                </a:ln>
                <a:solidFill>
                  <a:srgbClr val="FFFFFF"/>
                </a:solidFill>
                <a:effectLst/>
                <a:uLnTx/>
                <a:uFillTx/>
                <a:latin typeface="Arial"/>
                <a:cs typeface="Arial"/>
                <a:sym typeface="Arial"/>
              </a:rPr>
              <a:t>TIME TO MARKET</a:t>
            </a:r>
            <a:endParaRPr kumimoji="0" sz="1650" b="1" i="0" u="none" strike="noStrike" kern="0" cap="none" spc="0" normalizeH="0" baseline="0" noProof="0" dirty="0">
              <a:ln>
                <a:noFill/>
              </a:ln>
              <a:solidFill>
                <a:srgbClr val="FFFFFF"/>
              </a:solidFill>
              <a:effectLst/>
              <a:uLnTx/>
              <a:uFillTx/>
              <a:latin typeface="Arial"/>
              <a:cs typeface="Arial"/>
              <a:sym typeface="Arial"/>
            </a:endParaRPr>
          </a:p>
        </p:txBody>
      </p:sp>
      <p:sp>
        <p:nvSpPr>
          <p:cNvPr id="102" name="Google Shape;102;p20"/>
          <p:cNvSpPr txBox="1"/>
          <p:nvPr/>
        </p:nvSpPr>
        <p:spPr>
          <a:xfrm>
            <a:off x="163598" y="896100"/>
            <a:ext cx="6139916" cy="132340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it-IT" sz="1200" b="0" i="0" u="none" strike="noStrike" kern="0" cap="none" spc="0" normalizeH="0" baseline="0" noProof="0" dirty="0">
                <a:ln>
                  <a:noFill/>
                </a:ln>
                <a:solidFill>
                  <a:srgbClr val="2F5496"/>
                </a:solidFill>
                <a:effectLst/>
                <a:uLnTx/>
                <a:uFillTx/>
                <a:latin typeface="Arial"/>
                <a:cs typeface="Arial"/>
                <a:sym typeface="Arial"/>
              </a:rPr>
              <a:t>Satellites and space systems of </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the New Space Economy are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increasingly</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a:ln>
                  <a:noFill/>
                </a:ln>
                <a:solidFill>
                  <a:srgbClr val="2F5496"/>
                </a:solidFill>
                <a:effectLst/>
                <a:uLnTx/>
                <a:uFillTx/>
                <a:latin typeface="Arial"/>
                <a:cs typeface="Arial"/>
                <a:sym typeface="Arial"/>
              </a:rPr>
              <a:t>driven by fast and budget-conscious practices</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a:t>
            </a:r>
          </a:p>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it-IT" sz="1200" b="0" i="0" u="none" strike="noStrike" kern="0" cap="none" spc="0" normalizeH="0" baseline="0" noProof="0" dirty="0" smtClean="0">
                <a:ln>
                  <a:noFill/>
                </a:ln>
                <a:solidFill>
                  <a:srgbClr val="2F5496"/>
                </a:solidFill>
                <a:effectLst/>
                <a:uLnTx/>
                <a:uFillTx/>
                <a:latin typeface="Arial"/>
                <a:cs typeface="Arial"/>
                <a:sym typeface="Arial"/>
              </a:rPr>
              <a:t>Beyond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customized</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err="1">
                <a:ln>
                  <a:noFill/>
                </a:ln>
                <a:solidFill>
                  <a:srgbClr val="2F5496"/>
                </a:solidFill>
                <a:effectLst/>
                <a:uLnTx/>
                <a:uFillTx/>
                <a:latin typeface="Arial"/>
                <a:cs typeface="Arial"/>
                <a:sym typeface="Arial"/>
              </a:rPr>
              <a:t>products</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ZIHET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provides</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also</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a:ln>
                  <a:noFill/>
                </a:ln>
                <a:solidFill>
                  <a:srgbClr val="2F5496"/>
                </a:solidFill>
                <a:effectLst/>
                <a:uLnTx/>
                <a:uFillTx/>
                <a:latin typeface="Arial"/>
                <a:cs typeface="Arial"/>
                <a:sym typeface="Arial"/>
              </a:rPr>
              <a:t>a wide </a:t>
            </a:r>
            <a:r>
              <a:rPr kumimoji="0" lang="it-IT" sz="1200" b="0" i="0" u="none" strike="noStrike" kern="0" cap="none" spc="0" normalizeH="0" baseline="0" noProof="0" dirty="0" err="1">
                <a:ln>
                  <a:noFill/>
                </a:ln>
                <a:solidFill>
                  <a:srgbClr val="2F5496"/>
                </a:solidFill>
                <a:effectLst/>
                <a:uLnTx/>
                <a:uFillTx/>
                <a:latin typeface="Arial"/>
                <a:cs typeface="Arial"/>
                <a:sym typeface="Arial"/>
              </a:rPr>
              <a:t>range</a:t>
            </a:r>
            <a:r>
              <a:rPr kumimoji="0" lang="it-IT" sz="1200" b="0" i="0" u="none" strike="noStrike" kern="0" cap="none" spc="0" normalizeH="0" baseline="0" noProof="0" dirty="0">
                <a:ln>
                  <a:noFill/>
                </a:ln>
                <a:solidFill>
                  <a:srgbClr val="2F5496"/>
                </a:solidFill>
                <a:effectLst/>
                <a:uLnTx/>
                <a:uFillTx/>
                <a:latin typeface="Arial"/>
                <a:cs typeface="Arial"/>
                <a:sym typeface="Arial"/>
              </a:rPr>
              <a:t> </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of </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standard </a:t>
            </a:r>
            <a:r>
              <a:rPr kumimoji="0" lang="it-IT" sz="1200" b="1" i="0" u="none" strike="noStrike" kern="0" cap="none" spc="0" normalizeH="0" baseline="0" noProof="0" dirty="0">
                <a:ln>
                  <a:noFill/>
                </a:ln>
                <a:solidFill>
                  <a:srgbClr val="2F5496"/>
                </a:solidFill>
                <a:effectLst/>
                <a:uLnTx/>
                <a:uFillTx/>
                <a:latin typeface="Arial"/>
                <a:cs typeface="Arial"/>
                <a:sym typeface="Arial"/>
              </a:rPr>
              <a:t>flexible heaters</a:t>
            </a:r>
            <a:r>
              <a:rPr kumimoji="0" lang="it-IT" sz="1200" b="0" i="0" u="none" strike="noStrike" kern="0" cap="none" spc="0" normalizeH="0" baseline="0" noProof="0" dirty="0">
                <a:ln>
                  <a:noFill/>
                </a:ln>
                <a:solidFill>
                  <a:srgbClr val="2F5496"/>
                </a:solidFill>
                <a:effectLst/>
                <a:uLnTx/>
                <a:uFillTx/>
                <a:latin typeface="Arial"/>
                <a:cs typeface="Arial"/>
                <a:sym typeface="Arial"/>
              </a:rPr>
              <a:t>, available in our warehouse in different sizes and ohmic values, as immediate commercial solutions (</a:t>
            </a:r>
            <a:r>
              <a:rPr kumimoji="0" lang="it-IT" sz="1200" b="1" i="0" u="none" strike="noStrike" kern="0" cap="none" spc="0" normalizeH="0" baseline="0" noProof="0" dirty="0">
                <a:ln>
                  <a:noFill/>
                </a:ln>
                <a:solidFill>
                  <a:srgbClr val="2F5496"/>
                </a:solidFill>
                <a:effectLst/>
                <a:uLnTx/>
                <a:uFillTx/>
                <a:latin typeface="Arial"/>
                <a:cs typeface="Arial"/>
                <a:sym typeface="Arial"/>
              </a:rPr>
              <a:t>COTS</a:t>
            </a:r>
            <a:r>
              <a:rPr kumimoji="0" lang="it-IT" sz="1200" b="0" i="0" u="none" strike="noStrike" kern="0" cap="none" spc="0" normalizeH="0" baseline="0" noProof="0" dirty="0">
                <a:ln>
                  <a:noFill/>
                </a:ln>
                <a:solidFill>
                  <a:srgbClr val="2F5496"/>
                </a:solidFill>
                <a:effectLst/>
                <a:uLnTx/>
                <a:uFillTx/>
                <a:latin typeface="Arial"/>
                <a:cs typeface="Arial"/>
                <a:sym typeface="Arial"/>
              </a:rPr>
              <a:t>) for commercial applications and test equipment</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a:t>
            </a:r>
            <a:endParaRPr kumimoji="0" lang="it-IT" sz="1200" b="0" i="0" u="none" strike="noStrike" kern="0" cap="none" spc="0" normalizeH="0" baseline="0" noProof="0" dirty="0">
              <a:ln>
                <a:noFill/>
              </a:ln>
              <a:solidFill>
                <a:srgbClr val="2F5496"/>
              </a:solidFill>
              <a:effectLst/>
              <a:uLnTx/>
              <a:uFillTx/>
              <a:latin typeface="Arial"/>
              <a:cs typeface="Arial"/>
              <a:sym typeface="Arial"/>
            </a:endParaRPr>
          </a:p>
        </p:txBody>
      </p:sp>
      <p:pic>
        <p:nvPicPr>
          <p:cNvPr id="7" name="Picture 6"/>
          <p:cNvPicPr>
            <a:picLocks noChangeAspect="1"/>
          </p:cNvPicPr>
          <p:nvPr/>
        </p:nvPicPr>
        <p:blipFill>
          <a:blip r:embed="rId4"/>
          <a:stretch>
            <a:fillRect/>
          </a:stretch>
        </p:blipFill>
        <p:spPr>
          <a:xfrm>
            <a:off x="6790660" y="972399"/>
            <a:ext cx="2220177" cy="3147543"/>
          </a:xfrm>
          <a:prstGeom prst="rect">
            <a:avLst/>
          </a:prstGeom>
        </p:spPr>
      </p:pic>
      <p:pic>
        <p:nvPicPr>
          <p:cNvPr id="4" name="Picture 3"/>
          <p:cNvPicPr>
            <a:picLocks noChangeAspect="1"/>
          </p:cNvPicPr>
          <p:nvPr/>
        </p:nvPicPr>
        <p:blipFill>
          <a:blip r:embed="rId5"/>
          <a:stretch>
            <a:fillRect/>
          </a:stretch>
        </p:blipFill>
        <p:spPr>
          <a:xfrm>
            <a:off x="3827458" y="2546170"/>
            <a:ext cx="3917556" cy="2134310"/>
          </a:xfrm>
          <a:prstGeom prst="rect">
            <a:avLst/>
          </a:prstGeom>
        </p:spPr>
      </p:pic>
      <p:sp>
        <p:nvSpPr>
          <p:cNvPr id="11" name="Google Shape;102;p20"/>
          <p:cNvSpPr txBox="1"/>
          <p:nvPr/>
        </p:nvSpPr>
        <p:spPr>
          <a:xfrm>
            <a:off x="134089" y="2388079"/>
            <a:ext cx="3263165" cy="2211344"/>
          </a:xfrm>
          <a:prstGeom prst="rect">
            <a:avLst/>
          </a:prstGeom>
          <a:noFill/>
          <a:ln>
            <a:noFill/>
          </a:ln>
        </p:spPr>
        <p:txBody>
          <a:bodyPr spcFirstLastPara="1" wrap="square" lIns="91425" tIns="91425" rIns="91425" bIns="91425" anchor="t" anchorCtr="0">
            <a:spAutoFit/>
          </a:bodyPr>
          <a:lstStyle/>
          <a:p>
            <a:pPr marL="171450" marR="0" lvl="0" indent="-171450" algn="l" defTabSz="914400" rtl="0" eaLnBrk="1" fontAlgn="auto" latinLnBrk="0" hangingPunct="1">
              <a:lnSpc>
                <a:spcPct val="115000"/>
              </a:lnSpc>
              <a:spcBef>
                <a:spcPts val="300"/>
              </a:spcBef>
              <a:spcAft>
                <a:spcPts val="0"/>
              </a:spcAft>
              <a:buClr>
                <a:srgbClr val="000000"/>
              </a:buClr>
              <a:buSzTx/>
              <a:buFont typeface="Arial" panose="020B0604020202020204" pitchFamily="34" charset="0"/>
              <a:buChar char="•"/>
              <a:tabLst/>
              <a:defRPr/>
            </a:pPr>
            <a:r>
              <a:rPr kumimoji="0" lang="it-IT" sz="1200" b="0" i="0" u="none" strike="noStrike" kern="0" cap="none" spc="0" normalizeH="0" baseline="0" noProof="0" dirty="0" smtClean="0">
                <a:ln>
                  <a:noFill/>
                </a:ln>
                <a:solidFill>
                  <a:srgbClr val="2F5496"/>
                </a:solidFill>
                <a:effectLst/>
                <a:uLnTx/>
                <a:uFillTx/>
                <a:latin typeface="Arial"/>
                <a:cs typeface="Arial"/>
                <a:sym typeface="Arial"/>
              </a:rPr>
              <a:t>The standard heaters</a:t>
            </a:r>
            <a:r>
              <a:rPr kumimoji="0" lang="it-IT" sz="1200" b="0" i="0" u="none" strike="noStrike" kern="0" cap="none" spc="0" normalizeH="0" baseline="0" noProof="0" dirty="0">
                <a:ln>
                  <a:noFill/>
                </a:ln>
                <a:solidFill>
                  <a:srgbClr val="2F5496"/>
                </a:solidFill>
                <a:effectLst/>
                <a:uLnTx/>
                <a:uFillTx/>
                <a:latin typeface="Arial"/>
                <a:cs typeface="Arial"/>
                <a:sym typeface="Arial"/>
              </a:rPr>
              <a:t>are available for </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immediate </a:t>
            </a:r>
            <a:r>
              <a:rPr kumimoji="0" lang="it-IT" sz="1200" b="1" i="0" u="none" strike="noStrike" kern="0" cap="none" spc="0" normalizeH="0" baseline="0" noProof="0" dirty="0">
                <a:ln>
                  <a:noFill/>
                </a:ln>
                <a:solidFill>
                  <a:srgbClr val="2F5496"/>
                </a:solidFill>
                <a:effectLst/>
                <a:uLnTx/>
                <a:uFillTx/>
                <a:latin typeface="Arial"/>
                <a:cs typeface="Arial"/>
                <a:sym typeface="Arial"/>
              </a:rPr>
              <a:t>delivery.</a:t>
            </a:r>
            <a:endParaRPr kumimoji="0" lang="it-IT" sz="1200" b="0" i="0" u="none" strike="noStrike" kern="0" cap="none" spc="0" normalizeH="0" baseline="0" noProof="0" dirty="0">
              <a:ln>
                <a:noFill/>
              </a:ln>
              <a:solidFill>
                <a:srgbClr val="2F5496"/>
              </a:solidFill>
              <a:effectLst/>
              <a:uLnTx/>
              <a:uFillTx/>
              <a:latin typeface="Arial"/>
              <a:cs typeface="Arial"/>
              <a:sym typeface="Arial"/>
            </a:endParaRPr>
          </a:p>
          <a:p>
            <a:pPr marL="171450" marR="0" lvl="0" indent="-171450" algn="l" defTabSz="914400" rtl="0" eaLnBrk="1" fontAlgn="auto" latinLnBrk="0" hangingPunct="1">
              <a:lnSpc>
                <a:spcPct val="115000"/>
              </a:lnSpc>
              <a:spcBef>
                <a:spcPts val="300"/>
              </a:spcBef>
              <a:spcAft>
                <a:spcPts val="0"/>
              </a:spcAft>
              <a:buClr>
                <a:srgbClr val="000000"/>
              </a:buClr>
              <a:buSzTx/>
              <a:buFont typeface="Arial" panose="020B0604020202020204" pitchFamily="34" charset="0"/>
              <a:buChar char="•"/>
              <a:tabLst/>
              <a:defRPr/>
            </a:pPr>
            <a:r>
              <a:rPr kumimoji="0" lang="it-IT" sz="1200" b="0" i="0" u="none" strike="noStrike" kern="0" cap="none" spc="0" normalizeH="0" baseline="0" noProof="0" dirty="0" smtClean="0">
                <a:ln>
                  <a:noFill/>
                </a:ln>
                <a:solidFill>
                  <a:srgbClr val="2F5496"/>
                </a:solidFill>
                <a:effectLst/>
                <a:uLnTx/>
                <a:uFillTx/>
                <a:latin typeface="Arial"/>
                <a:cs typeface="Arial"/>
                <a:sym typeface="Arial"/>
              </a:rPr>
              <a:t>They are offered in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both</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versions</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ESCC (FM)</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and </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QM</a:t>
            </a:r>
          </a:p>
          <a:p>
            <a:pPr marL="171450" marR="0" lvl="0" indent="-171450" algn="l" defTabSz="914400" rtl="0" eaLnBrk="1" fontAlgn="auto" latinLnBrk="0" hangingPunct="1">
              <a:lnSpc>
                <a:spcPct val="115000"/>
              </a:lnSpc>
              <a:spcBef>
                <a:spcPts val="300"/>
              </a:spcBef>
              <a:spcAft>
                <a:spcPts val="0"/>
              </a:spcAft>
              <a:buClr>
                <a:srgbClr val="000000"/>
              </a:buClr>
              <a:buSzTx/>
              <a:buFont typeface="Arial" panose="020B0604020202020204" pitchFamily="34" charset="0"/>
              <a:buChar char="•"/>
              <a:tabLst/>
              <a:defRPr/>
            </a:pP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If</a:t>
            </a:r>
            <a:r>
              <a:rPr kumimoji="0" lang="it-IT" sz="1200" b="0" i="0" u="none" strike="noStrike" kern="0" cap="none" spc="0" normalizeH="0" noProof="0" dirty="0" smtClean="0">
                <a:ln>
                  <a:noFill/>
                </a:ln>
                <a:solidFill>
                  <a:srgbClr val="2F5496"/>
                </a:solidFill>
                <a:effectLst/>
                <a:uLnTx/>
                <a:uFillTx/>
                <a:latin typeface="Arial"/>
                <a:cs typeface="Arial"/>
                <a:sym typeface="Arial"/>
              </a:rPr>
              <a:t> t</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he </a:t>
            </a:r>
            <a:r>
              <a:rPr kumimoji="0" lang="it-IT" sz="1200" b="0" i="0" u="none" strike="noStrike" kern="0" cap="none" spc="0" normalizeH="0" baseline="0" noProof="0" dirty="0">
                <a:ln>
                  <a:noFill/>
                </a:ln>
                <a:solidFill>
                  <a:srgbClr val="2F5496"/>
                </a:solidFill>
                <a:effectLst/>
                <a:uLnTx/>
                <a:uFillTx/>
                <a:latin typeface="Arial"/>
                <a:cs typeface="Arial"/>
                <a:sym typeface="Arial"/>
              </a:rPr>
              <a:t>size or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shape</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of the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heatsink</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are not compatible with the use of </a:t>
            </a:r>
            <a:r>
              <a:rPr kumimoji="0" lang="it-IT" sz="1200" b="0" i="0" u="none" strike="noStrike" kern="0" cap="none" spc="0" normalizeH="0" baseline="0" noProof="0" dirty="0">
                <a:ln>
                  <a:noFill/>
                </a:ln>
                <a:solidFill>
                  <a:srgbClr val="2F5496"/>
                </a:solidFill>
                <a:effectLst/>
                <a:uLnTx/>
                <a:uFillTx/>
                <a:latin typeface="Arial"/>
                <a:cs typeface="Arial"/>
                <a:sym typeface="Arial"/>
              </a:rPr>
              <a:t>a </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single standard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heater</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the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user</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can cover </a:t>
            </a:r>
            <a:r>
              <a:rPr kumimoji="0" lang="it-IT" sz="1200" b="0" i="0" u="none" strike="noStrike" kern="0" cap="none" spc="0" normalizeH="0" baseline="0" noProof="0" dirty="0">
                <a:ln>
                  <a:noFill/>
                </a:ln>
                <a:solidFill>
                  <a:srgbClr val="2F5496"/>
                </a:solidFill>
                <a:effectLst/>
                <a:uLnTx/>
                <a:uFillTx/>
                <a:latin typeface="Arial"/>
                <a:cs typeface="Arial"/>
                <a:sym typeface="Arial"/>
              </a:rPr>
              <a:t>the surface with </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a </a:t>
            </a:r>
            <a:r>
              <a:rPr kumimoji="0" lang="it-IT" sz="1200" b="1" i="0" u="none" strike="noStrike" kern="0" cap="none" spc="0" normalizeH="0" baseline="0" noProof="0" dirty="0" err="1" smtClean="0">
                <a:ln>
                  <a:noFill/>
                </a:ln>
                <a:solidFill>
                  <a:srgbClr val="2F5496"/>
                </a:solidFill>
                <a:effectLst/>
                <a:uLnTx/>
                <a:uFillTx/>
                <a:latin typeface="Arial"/>
                <a:cs typeface="Arial"/>
                <a:sym typeface="Arial"/>
              </a:rPr>
              <a:t>mosaic</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1" i="0" u="none" strike="noStrike" kern="0" cap="none" spc="0" normalizeH="0" baseline="0" noProof="0" dirty="0">
                <a:ln>
                  <a:noFill/>
                </a:ln>
                <a:solidFill>
                  <a:srgbClr val="2F5496"/>
                </a:solidFill>
                <a:effectLst/>
                <a:uLnTx/>
                <a:uFillTx/>
                <a:latin typeface="Arial"/>
                <a:cs typeface="Arial"/>
                <a:sym typeface="Arial"/>
              </a:rPr>
              <a:t>configuration</a:t>
            </a:r>
            <a:r>
              <a:rPr kumimoji="0" lang="it-IT" sz="1200" b="0" i="0" u="none" strike="noStrike" kern="0" cap="none" spc="0" normalizeH="0" baseline="0" noProof="0" dirty="0">
                <a:ln>
                  <a:noFill/>
                </a:ln>
                <a:solidFill>
                  <a:srgbClr val="2F5496"/>
                </a:solidFill>
                <a:effectLst/>
                <a:uLnTx/>
                <a:uFillTx/>
                <a:latin typeface="Arial"/>
                <a:cs typeface="Arial"/>
                <a:sym typeface="Arial"/>
              </a:rPr>
              <a:t>, connecting multiple heaters in parallel.</a:t>
            </a:r>
            <a:endParaRPr kumimoji="0" sz="1200" b="0" i="0" u="none" strike="noStrike" kern="0" cap="none" spc="0" normalizeH="0" baseline="0" noProof="0" dirty="0">
              <a:ln>
                <a:noFill/>
              </a:ln>
              <a:solidFill>
                <a:srgbClr val="2F5496"/>
              </a:solidFill>
              <a:effectLst/>
              <a:uLnTx/>
              <a:uFillTx/>
              <a:latin typeface="Arial"/>
              <a:cs typeface="Arial"/>
              <a:sym typeface="Arial"/>
            </a:endParaRPr>
          </a:p>
        </p:txBody>
      </p:sp>
    </p:spTree>
    <p:extLst>
      <p:ext uri="{BB962C8B-B14F-4D97-AF65-F5344CB8AC3E}">
        <p14:creationId xmlns:p14="http://schemas.microsoft.com/office/powerpoint/2010/main" val="29232641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9"/>
        <p:cNvGrpSpPr/>
        <p:nvPr/>
      </p:nvGrpSpPr>
      <p:grpSpPr>
        <a:xfrm>
          <a:off x="0" y="0"/>
          <a:ext cx="0" cy="0"/>
          <a:chOff x="0" y="0"/>
          <a:chExt cx="0" cy="0"/>
        </a:xfrm>
      </p:grpSpPr>
      <p:sp>
        <p:nvSpPr>
          <p:cNvPr id="603" name="Google Shape;603;g16da2ce5dfe_3_30"/>
          <p:cNvSpPr txBox="1"/>
          <p:nvPr/>
        </p:nvSpPr>
        <p:spPr>
          <a:xfrm>
            <a:off x="198525" y="0"/>
            <a:ext cx="6210900" cy="8754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650"/>
              <a:buFont typeface="Arial"/>
              <a:buNone/>
              <a:tabLst/>
              <a:defRPr/>
            </a:pPr>
            <a:r>
              <a:rPr kumimoji="0" lang="it-IT" sz="1650" b="1" i="0" u="none" strike="noStrike" kern="0" cap="none" spc="0" normalizeH="0" baseline="0" noProof="0" dirty="0">
                <a:ln>
                  <a:noFill/>
                </a:ln>
                <a:solidFill>
                  <a:srgbClr val="FFFFFF"/>
                </a:solidFill>
                <a:effectLst/>
                <a:uLnTx/>
                <a:uFillTx/>
                <a:latin typeface="Arial"/>
                <a:cs typeface="Arial"/>
                <a:sym typeface="Arial"/>
              </a:rPr>
              <a:t>INNOVATION AT THE CORE</a:t>
            </a:r>
          </a:p>
        </p:txBody>
      </p:sp>
      <p:sp>
        <p:nvSpPr>
          <p:cNvPr id="3" name="Google Shape;338;g294e4dae682_0_35">
            <a:extLst>
              <a:ext uri="{FF2B5EF4-FFF2-40B4-BE49-F238E27FC236}">
                <a16:creationId xmlns:a16="http://schemas.microsoft.com/office/drawing/2014/main" id="{ADEFACC2-62FF-AB9D-889E-E8B3DD6A77D9}"/>
              </a:ext>
            </a:extLst>
          </p:cNvPr>
          <p:cNvSpPr/>
          <p:nvPr/>
        </p:nvSpPr>
        <p:spPr>
          <a:xfrm>
            <a:off x="5768769" y="915963"/>
            <a:ext cx="3375237" cy="42276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100" b="0" i="0" u="none" strike="noStrike" kern="0" cap="none" spc="0" normalizeH="0" baseline="0" noProof="0" dirty="0">
                <a:ln>
                  <a:noFill/>
                </a:ln>
                <a:solidFill>
                  <a:srgbClr val="004687"/>
                </a:solidFill>
                <a:effectLst/>
                <a:uLnTx/>
                <a:uFillTx/>
                <a:latin typeface="Arial"/>
                <a:cs typeface="Arial"/>
                <a:sym typeface="Arial"/>
              </a:rPr>
              <a:t>Addressing these technological challenges requires in-depth knowledge of space requirements and advanced engineering skills in flexible heater design and space system integration.</a:t>
            </a:r>
            <a:endParaRPr kumimoji="0" lang="it-IT" sz="1100" b="0" i="0" u="none" strike="noStrike" kern="0" cap="none" spc="0" normalizeH="0" baseline="0" noProof="0" dirty="0" smtClean="0">
              <a:ln>
                <a:noFill/>
              </a:ln>
              <a:solidFill>
                <a:srgbClr val="004687"/>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100" b="0" i="0" u="none" strike="noStrike" kern="0" cap="none" spc="0" normalizeH="0" baseline="0" noProof="0" dirty="0">
              <a:ln>
                <a:noFill/>
              </a:ln>
              <a:solidFill>
                <a:srgbClr val="004687"/>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100" b="0" i="0" u="none" strike="noStrike" kern="0" cap="none" spc="0" normalizeH="0" baseline="0" noProof="0" dirty="0">
                <a:ln>
                  <a:noFill/>
                </a:ln>
                <a:solidFill>
                  <a:srgbClr val="004687"/>
                </a:solidFill>
                <a:effectLst/>
                <a:uLnTx/>
                <a:uFillTx/>
                <a:latin typeface="Arial"/>
                <a:cs typeface="Arial"/>
                <a:sym typeface="Arial"/>
              </a:rPr>
              <a:t>ZIHET </a:t>
            </a:r>
            <a:r>
              <a:rPr kumimoji="0" lang="it-IT" sz="1100" b="0" i="0" u="none" strike="noStrike" kern="0" cap="none" spc="0" normalizeH="0" baseline="0" noProof="0" dirty="0" smtClean="0">
                <a:ln>
                  <a:noFill/>
                </a:ln>
                <a:solidFill>
                  <a:srgbClr val="004687"/>
                </a:solidFill>
                <a:effectLst/>
                <a:uLnTx/>
                <a:uFillTx/>
                <a:latin typeface="Arial"/>
                <a:cs typeface="Arial"/>
                <a:sym typeface="Arial"/>
              </a:rPr>
              <a:t>can </a:t>
            </a:r>
            <a:r>
              <a:rPr kumimoji="0" lang="it-IT" sz="1100" b="0" i="0" u="none" strike="noStrike" kern="0" cap="none" spc="0" normalizeH="0" baseline="0" noProof="0" dirty="0" err="1" smtClean="0">
                <a:ln>
                  <a:noFill/>
                </a:ln>
                <a:solidFill>
                  <a:srgbClr val="004687"/>
                </a:solidFill>
                <a:effectLst/>
                <a:uLnTx/>
                <a:uFillTx/>
                <a:latin typeface="Arial"/>
                <a:cs typeface="Arial"/>
                <a:sym typeface="Arial"/>
              </a:rPr>
              <a:t>count</a:t>
            </a:r>
            <a:r>
              <a:rPr kumimoji="0" lang="it-IT" sz="1100" b="0" i="0" u="none" strike="noStrike" kern="0" cap="none" spc="0" normalizeH="0" baseline="0" noProof="0" dirty="0" smtClean="0">
                <a:ln>
                  <a:noFill/>
                </a:ln>
                <a:solidFill>
                  <a:srgbClr val="004687"/>
                </a:solidFill>
                <a:effectLst/>
                <a:uLnTx/>
                <a:uFillTx/>
                <a:latin typeface="Arial"/>
                <a:cs typeface="Arial"/>
                <a:sym typeface="Arial"/>
              </a:rPr>
              <a:t> not only on </a:t>
            </a:r>
            <a:r>
              <a:rPr kumimoji="0" lang="it-IT" sz="1100" b="0" i="0" u="none" strike="noStrike" kern="0" cap="none" spc="0" normalizeH="0" baseline="0" noProof="0" dirty="0" err="1" smtClean="0">
                <a:ln>
                  <a:noFill/>
                </a:ln>
                <a:solidFill>
                  <a:srgbClr val="004687"/>
                </a:solidFill>
                <a:effectLst/>
                <a:uLnTx/>
                <a:uFillTx/>
                <a:latin typeface="Arial"/>
                <a:cs typeface="Arial"/>
                <a:sym typeface="Arial"/>
              </a:rPr>
              <a:t>its</a:t>
            </a:r>
            <a:r>
              <a:rPr kumimoji="0" lang="it-IT" sz="1100" b="0" i="0" u="none" strike="noStrike" kern="0" cap="none" spc="0" normalizeH="0" baseline="0" noProof="0" dirty="0" smtClean="0">
                <a:ln>
                  <a:noFill/>
                </a:ln>
                <a:solidFill>
                  <a:srgbClr val="004687"/>
                </a:solidFill>
                <a:effectLst/>
                <a:uLnTx/>
                <a:uFillTx/>
                <a:latin typeface="Arial"/>
                <a:cs typeface="Arial"/>
                <a:sym typeface="Arial"/>
              </a:rPr>
              <a:t> sector experience, but also on the </a:t>
            </a:r>
            <a:r>
              <a:rPr kumimoji="0" lang="it-IT" sz="1100" b="0" i="0" u="none" strike="noStrike" kern="0" cap="none" spc="0" normalizeH="0" baseline="0" noProof="0" dirty="0" err="1" smtClean="0">
                <a:ln>
                  <a:noFill/>
                </a:ln>
                <a:solidFill>
                  <a:srgbClr val="004687"/>
                </a:solidFill>
                <a:effectLst/>
                <a:uLnTx/>
                <a:uFillTx/>
                <a:latin typeface="Arial"/>
                <a:cs typeface="Arial"/>
                <a:sym typeface="Arial"/>
              </a:rPr>
              <a:t>vast</a:t>
            </a:r>
            <a:r>
              <a:rPr kumimoji="0" lang="it-IT" sz="1100" b="0" i="0" u="none" strike="noStrike" kern="0" cap="none" spc="0" normalizeH="0" baseline="0" noProof="0" dirty="0" smtClean="0">
                <a:ln>
                  <a:noFill/>
                </a:ln>
                <a:solidFill>
                  <a:srgbClr val="004687"/>
                </a:solidFill>
                <a:effectLst/>
                <a:uLnTx/>
                <a:uFillTx/>
                <a:latin typeface="Arial"/>
                <a:cs typeface="Arial"/>
                <a:sym typeface="Arial"/>
              </a:rPr>
              <a:t> </a:t>
            </a:r>
            <a:r>
              <a:rPr kumimoji="0" lang="it-IT" sz="1100" b="1" i="0" u="none" strike="noStrike" kern="0" cap="none" spc="0" normalizeH="0" baseline="0" noProof="0" dirty="0" smtClean="0">
                <a:ln>
                  <a:noFill/>
                </a:ln>
                <a:solidFill>
                  <a:srgbClr val="004687"/>
                </a:solidFill>
                <a:effectLst/>
                <a:uLnTx/>
                <a:uFillTx/>
                <a:latin typeface="Arial"/>
                <a:cs typeface="Arial"/>
                <a:sym typeface="Arial"/>
              </a:rPr>
              <a:t>multi-</a:t>
            </a:r>
            <a:r>
              <a:rPr kumimoji="0" lang="it-IT" sz="1100" b="1" i="0" u="none" strike="noStrike" kern="0" cap="none" spc="0" normalizeH="0" baseline="0" noProof="0" dirty="0" err="1" smtClean="0">
                <a:ln>
                  <a:noFill/>
                </a:ln>
                <a:solidFill>
                  <a:srgbClr val="004687"/>
                </a:solidFill>
                <a:effectLst/>
                <a:uLnTx/>
                <a:uFillTx/>
                <a:latin typeface="Arial"/>
                <a:cs typeface="Arial"/>
                <a:sym typeface="Arial"/>
              </a:rPr>
              <a:t>sector</a:t>
            </a:r>
            <a:r>
              <a:rPr kumimoji="0" lang="it-IT" sz="1100" b="1" i="0" u="none" strike="noStrike" kern="0" cap="none" spc="0" normalizeH="0" baseline="0" noProof="0" dirty="0" smtClean="0">
                <a:ln>
                  <a:noFill/>
                </a:ln>
                <a:solidFill>
                  <a:srgbClr val="004687"/>
                </a:solidFill>
                <a:effectLst/>
                <a:uLnTx/>
                <a:uFillTx/>
                <a:latin typeface="Arial"/>
                <a:cs typeface="Arial"/>
                <a:sym typeface="Arial"/>
              </a:rPr>
              <a:t> </a:t>
            </a:r>
            <a:r>
              <a:rPr kumimoji="0" lang="it-IT" sz="1100" b="1" i="0" u="none" strike="noStrike" kern="0" cap="none" spc="0" normalizeH="0" baseline="0" noProof="0" dirty="0">
                <a:ln>
                  <a:noFill/>
                </a:ln>
                <a:solidFill>
                  <a:srgbClr val="004687"/>
                </a:solidFill>
                <a:effectLst/>
                <a:uLnTx/>
                <a:uFillTx/>
                <a:latin typeface="Arial"/>
                <a:cs typeface="Arial"/>
                <a:sym typeface="Arial"/>
              </a:rPr>
              <a:t>experience</a:t>
            </a:r>
            <a:r>
              <a:rPr kumimoji="0" lang="it-IT" sz="1100" b="0" i="0" u="none" strike="noStrike" kern="0" cap="none" spc="0" normalizeH="0" baseline="0" noProof="0" dirty="0">
                <a:ln>
                  <a:noFill/>
                </a:ln>
                <a:solidFill>
                  <a:srgbClr val="004687"/>
                </a:solidFill>
                <a:effectLst/>
                <a:uLnTx/>
                <a:uFillTx/>
                <a:latin typeface="Arial"/>
                <a:cs typeface="Arial"/>
                <a:sym typeface="Arial"/>
              </a:rPr>
              <a:t> </a:t>
            </a:r>
            <a:r>
              <a:rPr kumimoji="0" lang="it-IT" sz="1100" b="0" i="0" u="none" strike="noStrike" kern="0" cap="none" spc="0" normalizeH="0" baseline="0" noProof="0" dirty="0" smtClean="0">
                <a:ln>
                  <a:noFill/>
                </a:ln>
                <a:solidFill>
                  <a:srgbClr val="004687"/>
                </a:solidFill>
                <a:effectLst/>
                <a:uLnTx/>
                <a:uFillTx/>
                <a:latin typeface="Arial"/>
                <a:cs typeface="Arial"/>
                <a:sym typeface="Arial"/>
              </a:rPr>
              <a:t>in domestic </a:t>
            </a:r>
            <a:r>
              <a:rPr kumimoji="0" lang="it-IT" sz="1100" b="0" i="0" u="none" strike="noStrike" kern="0" cap="none" spc="0" normalizeH="0" baseline="0" noProof="0" dirty="0" err="1" smtClean="0">
                <a:ln>
                  <a:noFill/>
                </a:ln>
                <a:solidFill>
                  <a:srgbClr val="004687"/>
                </a:solidFill>
                <a:effectLst/>
                <a:uLnTx/>
                <a:uFillTx/>
                <a:latin typeface="Arial"/>
                <a:cs typeface="Arial"/>
                <a:sym typeface="Arial"/>
              </a:rPr>
              <a:t>markets</a:t>
            </a:r>
            <a:r>
              <a:rPr kumimoji="0" lang="it-IT" sz="1100" b="0" i="0" u="none" strike="noStrike" kern="0" cap="none" spc="0" normalizeH="0" baseline="0" noProof="0" dirty="0" smtClean="0">
                <a:ln>
                  <a:noFill/>
                </a:ln>
                <a:solidFill>
                  <a:srgbClr val="004687"/>
                </a:solidFill>
                <a:effectLst/>
                <a:uLnTx/>
                <a:uFillTx/>
                <a:latin typeface="Arial"/>
                <a:cs typeface="Arial"/>
                <a:sym typeface="Arial"/>
              </a:rPr>
              <a:t>, </a:t>
            </a:r>
            <a:r>
              <a:rPr kumimoji="0" lang="it-IT" sz="1100" b="0" i="0" u="none" strike="noStrike" kern="0" cap="none" spc="0" normalizeH="0" baseline="0" noProof="0" dirty="0" err="1" smtClean="0">
                <a:ln>
                  <a:noFill/>
                </a:ln>
                <a:solidFill>
                  <a:srgbClr val="004687"/>
                </a:solidFill>
                <a:effectLst/>
                <a:uLnTx/>
                <a:uFillTx/>
                <a:latin typeface="Arial"/>
                <a:cs typeface="Arial"/>
                <a:sym typeface="Arial"/>
              </a:rPr>
              <a:t>automotive</a:t>
            </a:r>
            <a:r>
              <a:rPr kumimoji="0" lang="it-IT" sz="1100" b="0" i="0" u="none" strike="noStrike" kern="0" cap="none" spc="0" normalizeH="0" baseline="0" noProof="0" dirty="0" smtClean="0">
                <a:ln>
                  <a:noFill/>
                </a:ln>
                <a:solidFill>
                  <a:srgbClr val="004687"/>
                </a:solidFill>
                <a:effectLst/>
                <a:uLnTx/>
                <a:uFillTx/>
                <a:latin typeface="Arial"/>
                <a:cs typeface="Arial"/>
                <a:sym typeface="Arial"/>
              </a:rPr>
              <a:t>, </a:t>
            </a:r>
            <a:r>
              <a:rPr kumimoji="0" lang="it-IT" sz="1100" b="0" i="0" u="none" strike="noStrike" kern="0" cap="none" spc="0" normalizeH="0" baseline="0" noProof="0" dirty="0" err="1" smtClean="0">
                <a:ln>
                  <a:noFill/>
                </a:ln>
                <a:solidFill>
                  <a:srgbClr val="004687"/>
                </a:solidFill>
                <a:effectLst/>
                <a:uLnTx/>
                <a:uFillTx/>
                <a:latin typeface="Arial"/>
                <a:cs typeface="Arial"/>
                <a:sym typeface="Arial"/>
              </a:rPr>
              <a:t>transportation</a:t>
            </a:r>
            <a:r>
              <a:rPr kumimoji="0" lang="it-IT" sz="1100" b="0" i="0" u="none" strike="noStrike" kern="0" cap="none" spc="0" normalizeH="0" baseline="0" noProof="0" dirty="0" smtClean="0">
                <a:ln>
                  <a:noFill/>
                </a:ln>
                <a:solidFill>
                  <a:srgbClr val="004687"/>
                </a:solidFill>
                <a:effectLst/>
                <a:uLnTx/>
                <a:uFillTx/>
                <a:latin typeface="Arial"/>
                <a:cs typeface="Arial"/>
                <a:sym typeface="Arial"/>
              </a:rPr>
              <a:t>, commercial and industrial.</a:t>
            </a:r>
            <a:endParaRPr kumimoji="0" lang="it-IT" sz="1100" b="0" i="0" u="none" strike="noStrike" kern="0" cap="none" spc="0" normalizeH="0" baseline="0" noProof="0" dirty="0">
              <a:ln>
                <a:noFill/>
              </a:ln>
              <a:solidFill>
                <a:srgbClr val="004687"/>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100" b="0" i="0" u="none" strike="noStrike" kern="0" cap="none" spc="0" normalizeH="0" baseline="0" noProof="0" dirty="0" smtClean="0">
              <a:ln>
                <a:noFill/>
              </a:ln>
              <a:solidFill>
                <a:srgbClr val="004687"/>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100" b="0" i="0" u="none" strike="noStrike" kern="0" cap="none" spc="0" normalizeH="0" baseline="0" noProof="0" dirty="0" smtClean="0">
                <a:ln>
                  <a:noFill/>
                </a:ln>
                <a:solidFill>
                  <a:srgbClr val="004687"/>
                </a:solidFill>
                <a:effectLst/>
                <a:uLnTx/>
                <a:uFillTx/>
                <a:latin typeface="Arial"/>
                <a:cs typeface="Arial"/>
                <a:sym typeface="Arial"/>
              </a:rPr>
              <a:t>ZIHET </a:t>
            </a:r>
            <a:r>
              <a:rPr kumimoji="0" lang="it-IT" sz="1100" b="1" i="0" u="none" strike="noStrike" kern="0" cap="none" spc="0" normalizeH="0" baseline="0" noProof="0" dirty="0" err="1" smtClean="0">
                <a:ln>
                  <a:noFill/>
                </a:ln>
                <a:solidFill>
                  <a:srgbClr val="004687"/>
                </a:solidFill>
                <a:effectLst/>
                <a:uLnTx/>
                <a:uFillTx/>
                <a:latin typeface="Arial"/>
                <a:cs typeface="Arial"/>
                <a:sym typeface="Arial"/>
              </a:rPr>
              <a:t>invests</a:t>
            </a:r>
            <a:r>
              <a:rPr kumimoji="0" lang="it-IT" sz="1100" b="1" i="0" u="none" strike="noStrike" kern="0" cap="none" spc="0" normalizeH="0" baseline="0" noProof="0" dirty="0" smtClean="0">
                <a:ln>
                  <a:noFill/>
                </a:ln>
                <a:solidFill>
                  <a:srgbClr val="004687"/>
                </a:solidFill>
                <a:effectLst/>
                <a:uLnTx/>
                <a:uFillTx/>
                <a:latin typeface="Arial"/>
                <a:cs typeface="Arial"/>
                <a:sym typeface="Arial"/>
              </a:rPr>
              <a:t> </a:t>
            </a:r>
            <a:r>
              <a:rPr kumimoji="0" lang="it-IT" sz="1100" b="1" i="0" u="none" strike="noStrike" kern="0" cap="none" spc="0" normalizeH="0" baseline="0" noProof="0" dirty="0">
                <a:ln>
                  <a:noFill/>
                </a:ln>
                <a:solidFill>
                  <a:srgbClr val="004687"/>
                </a:solidFill>
                <a:effectLst/>
                <a:uLnTx/>
                <a:uFillTx/>
                <a:latin typeface="Arial"/>
                <a:cs typeface="Arial"/>
                <a:sym typeface="Arial"/>
              </a:rPr>
              <a:t>in research and </a:t>
            </a:r>
            <a:r>
              <a:rPr kumimoji="0" lang="it-IT" sz="1100" b="1" i="0" u="none" strike="noStrike" kern="0" cap="none" spc="0" normalizeH="0" baseline="0" noProof="0" dirty="0" err="1" smtClean="0">
                <a:ln>
                  <a:noFill/>
                </a:ln>
                <a:solidFill>
                  <a:srgbClr val="004687"/>
                </a:solidFill>
                <a:effectLst/>
                <a:uLnTx/>
                <a:uFillTx/>
                <a:latin typeface="Arial"/>
                <a:cs typeface="Arial"/>
                <a:sym typeface="Arial"/>
              </a:rPr>
              <a:t>development</a:t>
            </a:r>
            <a:r>
              <a:rPr kumimoji="0" lang="it-IT" sz="1100" b="1" i="0" u="none" strike="noStrike" kern="0" cap="none" spc="0" normalizeH="0" baseline="0" noProof="0" dirty="0" smtClean="0">
                <a:ln>
                  <a:noFill/>
                </a:ln>
                <a:solidFill>
                  <a:srgbClr val="004687"/>
                </a:solidFill>
                <a:effectLst/>
                <a:uLnTx/>
                <a:uFillTx/>
                <a:latin typeface="Arial"/>
                <a:cs typeface="Arial"/>
                <a:sym typeface="Arial"/>
              </a:rPr>
              <a:t> </a:t>
            </a:r>
            <a:r>
              <a:rPr kumimoji="0" lang="it-IT" sz="1100" b="0" i="0" u="none" strike="noStrike" kern="0" cap="none" spc="0" normalizeH="0" baseline="0" noProof="0" dirty="0" smtClean="0">
                <a:ln>
                  <a:noFill/>
                </a:ln>
                <a:solidFill>
                  <a:srgbClr val="004687"/>
                </a:solidFill>
                <a:effectLst/>
                <a:uLnTx/>
                <a:uFillTx/>
                <a:latin typeface="Arial"/>
                <a:cs typeface="Arial"/>
                <a:sym typeface="Arial"/>
              </a:rPr>
              <a:t>to </a:t>
            </a:r>
            <a:r>
              <a:rPr kumimoji="0" lang="it-IT" sz="1100" b="0" i="0" u="none" strike="noStrike" kern="0" cap="none" spc="0" normalizeH="0" baseline="0" noProof="0" dirty="0">
                <a:ln>
                  <a:noFill/>
                </a:ln>
                <a:solidFill>
                  <a:srgbClr val="004687"/>
                </a:solidFill>
                <a:effectLst/>
                <a:uLnTx/>
                <a:uFillTx/>
                <a:latin typeface="Arial"/>
                <a:cs typeface="Arial"/>
                <a:sym typeface="Arial"/>
              </a:rPr>
              <a:t>continuously improve the performance and reliability of its products, by having a </a:t>
            </a:r>
            <a:r>
              <a:rPr kumimoji="0" lang="it-IT" sz="1100" b="0" i="0" u="none" strike="noStrike" kern="0" cap="none" spc="0" normalizeH="0" baseline="0" noProof="0" dirty="0" err="1" smtClean="0">
                <a:ln>
                  <a:noFill/>
                </a:ln>
                <a:solidFill>
                  <a:srgbClr val="004687"/>
                </a:solidFill>
                <a:effectLst/>
                <a:uLnTx/>
                <a:uFillTx/>
                <a:latin typeface="Arial"/>
                <a:cs typeface="Arial"/>
                <a:sym typeface="Arial"/>
              </a:rPr>
              <a:t>department</a:t>
            </a:r>
            <a:r>
              <a:rPr kumimoji="0" lang="it-IT" sz="1100" b="0" i="0" u="none" strike="noStrike" kern="0" cap="none" spc="0" normalizeH="0" baseline="0" noProof="0" dirty="0" smtClean="0">
                <a:ln>
                  <a:noFill/>
                </a:ln>
                <a:solidFill>
                  <a:srgbClr val="004687"/>
                </a:solidFill>
                <a:effectLst/>
                <a:uLnTx/>
                <a:uFillTx/>
                <a:latin typeface="Arial"/>
                <a:cs typeface="Arial"/>
                <a:sym typeface="Arial"/>
              </a:rPr>
              <a:t> </a:t>
            </a:r>
            <a:r>
              <a:rPr kumimoji="0" lang="it-IT" sz="1100" b="1" i="0" u="none" strike="noStrike" kern="0" cap="none" spc="0" normalizeH="0" baseline="0" noProof="0" dirty="0" smtClean="0">
                <a:ln>
                  <a:noFill/>
                </a:ln>
                <a:solidFill>
                  <a:srgbClr val="004687"/>
                </a:solidFill>
                <a:effectLst/>
                <a:uLnTx/>
                <a:uFillTx/>
                <a:latin typeface="Arial"/>
                <a:cs typeface="Arial"/>
                <a:sym typeface="Arial"/>
              </a:rPr>
              <a:t>R&amp;D </a:t>
            </a:r>
            <a:r>
              <a:rPr kumimoji="0" lang="it-IT" sz="1100" b="1" i="0" u="none" strike="noStrike" kern="0" cap="none" spc="0" normalizeH="0" baseline="0" noProof="0" dirty="0">
                <a:ln>
                  <a:noFill/>
                </a:ln>
                <a:solidFill>
                  <a:srgbClr val="004687"/>
                </a:solidFill>
                <a:effectLst/>
                <a:uLnTx/>
                <a:uFillTx/>
                <a:latin typeface="Arial"/>
                <a:cs typeface="Arial"/>
                <a:sym typeface="Arial"/>
              </a:rPr>
              <a:t>specializing in material properties, control electronics and engineering</a:t>
            </a:r>
            <a:r>
              <a:rPr kumimoji="0" lang="it-IT" sz="1100" b="0" i="0" u="none" strike="noStrike" kern="0" cap="none" spc="0" normalizeH="0" baseline="0" noProof="0" dirty="0">
                <a:ln>
                  <a:noFill/>
                </a:ln>
                <a:solidFill>
                  <a:srgbClr val="004687"/>
                </a:solidFill>
                <a:effectLst/>
                <a:uLnTx/>
                <a:uFillTx/>
                <a:latin typeface="Arial"/>
                <a:cs typeface="Arial"/>
                <a:sym typeface="Arial"/>
              </a:rPr>
              <a:t>. This team continuously explores new techniques and solutions in all markets, with a continued focus </a:t>
            </a:r>
            <a:r>
              <a:rPr kumimoji="0" lang="it-IT" sz="1100" b="0" i="0" u="none" strike="noStrike" kern="0" cap="none" spc="0" normalizeH="0" baseline="0" noProof="0" dirty="0" smtClean="0">
                <a:ln>
                  <a:noFill/>
                </a:ln>
                <a:solidFill>
                  <a:srgbClr val="004687"/>
                </a:solidFill>
                <a:effectLst/>
                <a:uLnTx/>
                <a:uFillTx/>
                <a:latin typeface="Arial"/>
                <a:cs typeface="Arial"/>
                <a:sym typeface="Arial"/>
              </a:rPr>
              <a:t>on </a:t>
            </a:r>
            <a:r>
              <a:rPr kumimoji="0" lang="it-IT" sz="1100" b="0" i="0" u="none" strike="noStrike" kern="0" cap="none" spc="0" normalizeH="0" baseline="0" noProof="0" dirty="0" err="1" smtClean="0">
                <a:ln>
                  <a:noFill/>
                </a:ln>
                <a:solidFill>
                  <a:srgbClr val="004687"/>
                </a:solidFill>
                <a:effectLst/>
                <a:uLnTx/>
                <a:uFillTx/>
                <a:latin typeface="Arial"/>
                <a:cs typeface="Arial"/>
                <a:sym typeface="Arial"/>
              </a:rPr>
              <a:t>space</a:t>
            </a:r>
            <a:r>
              <a:rPr kumimoji="0" lang="it-IT" sz="1100" b="0" i="0" u="none" strike="noStrike" kern="0" cap="none" spc="0" normalizeH="0" baseline="0" noProof="0" dirty="0" smtClean="0">
                <a:ln>
                  <a:noFill/>
                </a:ln>
                <a:solidFill>
                  <a:srgbClr val="004687"/>
                </a:solidFill>
                <a:effectLst/>
                <a:uLnTx/>
                <a:uFillTx/>
                <a:latin typeface="Arial"/>
                <a:cs typeface="Arial"/>
                <a:sym typeface="Arial"/>
              </a:rPr>
              <a:t> </a:t>
            </a:r>
            <a:r>
              <a:rPr kumimoji="0" lang="it-IT" sz="1100" b="0" i="0" u="none" strike="noStrike" kern="0" cap="none" spc="0" normalizeH="0" baseline="0" noProof="0" dirty="0" err="1">
                <a:ln>
                  <a:noFill/>
                </a:ln>
                <a:solidFill>
                  <a:srgbClr val="004687"/>
                </a:solidFill>
                <a:effectLst/>
                <a:uLnTx/>
                <a:uFillTx/>
                <a:latin typeface="Arial"/>
                <a:cs typeface="Arial"/>
                <a:sym typeface="Arial"/>
              </a:rPr>
              <a:t>compliance</a:t>
            </a:r>
            <a:r>
              <a:rPr kumimoji="0" lang="it-IT" sz="1100" b="0" i="0" u="none" strike="noStrike" kern="0" cap="none" spc="0" normalizeH="0" baseline="0" noProof="0" dirty="0">
                <a:ln>
                  <a:noFill/>
                </a:ln>
                <a:solidFill>
                  <a:srgbClr val="004687"/>
                </a:solidFill>
                <a:effectLst/>
                <a:uLnTx/>
                <a:uFillTx/>
                <a:latin typeface="Arial"/>
                <a:cs typeface="Arial"/>
                <a:sym typeface="Arial"/>
              </a:rPr>
              <a:t>.</a:t>
            </a:r>
            <a:endParaRPr kumimoji="0" lang="it-IT" sz="1100" b="0" i="0" u="none" strike="noStrike" kern="0" cap="none" spc="0" normalizeH="0" baseline="0" noProof="0" dirty="0" smtClean="0">
              <a:ln>
                <a:noFill/>
              </a:ln>
              <a:solidFill>
                <a:srgbClr val="004687"/>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100" b="0" i="0" u="none" strike="noStrike" kern="0" cap="none" spc="0" normalizeH="0" baseline="0" noProof="0" dirty="0">
              <a:ln>
                <a:noFill/>
              </a:ln>
              <a:solidFill>
                <a:srgbClr val="004687"/>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100" b="0" i="0" u="none" strike="noStrike" kern="0" cap="none" spc="0" normalizeH="0" baseline="0" noProof="0" dirty="0">
              <a:ln>
                <a:noFill/>
              </a:ln>
              <a:solidFill>
                <a:srgbClr val="004687"/>
              </a:solidFill>
              <a:effectLst/>
              <a:uLnTx/>
              <a:uFillTx/>
              <a:latin typeface="Arial"/>
              <a:cs typeface="Arial"/>
              <a:sym typeface="Arial"/>
            </a:endParaRPr>
          </a:p>
        </p:txBody>
      </p:sp>
      <p:sp>
        <p:nvSpPr>
          <p:cNvPr id="4" name="Google Shape;339;g294e4dae682_0_35">
            <a:extLst>
              <a:ext uri="{FF2B5EF4-FFF2-40B4-BE49-F238E27FC236}">
                <a16:creationId xmlns:a16="http://schemas.microsoft.com/office/drawing/2014/main" id="{331F5697-DBE7-661B-25FF-DDEE4D663D4D}"/>
              </a:ext>
            </a:extLst>
          </p:cNvPr>
          <p:cNvSpPr/>
          <p:nvPr/>
        </p:nvSpPr>
        <p:spPr>
          <a:xfrm>
            <a:off x="535004" y="1250731"/>
            <a:ext cx="5143500" cy="35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300"/>
              </a:spcBef>
              <a:spcAft>
                <a:spcPts val="0"/>
              </a:spcAft>
              <a:buClr>
                <a:srgbClr val="000000"/>
              </a:buClr>
              <a:buSzPts val="1200"/>
              <a:buFont typeface="Arial"/>
              <a:buNone/>
              <a:tabLst/>
              <a:defRPr/>
            </a:pPr>
            <a:endParaRPr kumimoji="0" sz="1600" b="0" i="0" u="none" strike="noStrike" kern="0" cap="none" spc="0" normalizeH="0" baseline="0" noProof="0">
              <a:ln>
                <a:noFill/>
              </a:ln>
              <a:solidFill>
                <a:srgbClr val="004687"/>
              </a:solidFill>
              <a:effectLst/>
              <a:uLnTx/>
              <a:uFillTx/>
              <a:latin typeface="Arial"/>
              <a:ea typeface="Arial"/>
              <a:cs typeface="Arial"/>
              <a:sym typeface="Arial"/>
            </a:endParaRPr>
          </a:p>
        </p:txBody>
      </p:sp>
      <p:pic>
        <p:nvPicPr>
          <p:cNvPr id="5" name="Google Shape;341;g294e4dae682_0_35">
            <a:extLst>
              <a:ext uri="{FF2B5EF4-FFF2-40B4-BE49-F238E27FC236}">
                <a16:creationId xmlns:a16="http://schemas.microsoft.com/office/drawing/2014/main" id="{C0D858EA-F643-916A-6F52-58CB7BC3F405}"/>
              </a:ext>
            </a:extLst>
          </p:cNvPr>
          <p:cNvPicPr preferRelativeResize="0"/>
          <p:nvPr/>
        </p:nvPicPr>
        <p:blipFill rotWithShape="1">
          <a:blip r:embed="rId4">
            <a:alphaModFix/>
          </a:blip>
          <a:srcRect/>
          <a:stretch/>
        </p:blipFill>
        <p:spPr>
          <a:xfrm>
            <a:off x="625269" y="1823307"/>
            <a:ext cx="4962970" cy="2412848"/>
          </a:xfrm>
          <a:prstGeom prst="rect">
            <a:avLst/>
          </a:prstGeom>
          <a:noFill/>
          <a:ln>
            <a:noFill/>
          </a:ln>
        </p:spPr>
      </p:pic>
    </p:spTree>
    <p:extLst>
      <p:ext uri="{BB962C8B-B14F-4D97-AF65-F5344CB8AC3E}">
        <p14:creationId xmlns:p14="http://schemas.microsoft.com/office/powerpoint/2010/main" val="1859580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
        <p:cNvGrpSpPr/>
        <p:nvPr/>
      </p:nvGrpSpPr>
      <p:grpSpPr>
        <a:xfrm>
          <a:off x="0" y="0"/>
          <a:ext cx="0" cy="0"/>
          <a:chOff x="0" y="0"/>
          <a:chExt cx="0" cy="0"/>
        </a:xfrm>
      </p:grpSpPr>
      <p:sp>
        <p:nvSpPr>
          <p:cNvPr id="87" name="Google Shape;87;p2"/>
          <p:cNvSpPr/>
          <p:nvPr/>
        </p:nvSpPr>
        <p:spPr>
          <a:xfrm>
            <a:off x="134475" y="1924902"/>
            <a:ext cx="598877" cy="591899"/>
          </a:xfrm>
          <a:custGeom>
            <a:avLst/>
            <a:gdLst/>
            <a:ahLst/>
            <a:cxnLst/>
            <a:rect l="l" t="t" r="r" b="b"/>
            <a:pathLst>
              <a:path w="1851" h="1602" extrusionOk="0">
                <a:moveTo>
                  <a:pt x="1850" y="1601"/>
                </a:moveTo>
                <a:lnTo>
                  <a:pt x="0" y="1601"/>
                </a:lnTo>
                <a:lnTo>
                  <a:pt x="0" y="0"/>
                </a:lnTo>
                <a:lnTo>
                  <a:pt x="1850" y="0"/>
                </a:lnTo>
                <a:lnTo>
                  <a:pt x="1850" y="1601"/>
                </a:lnTo>
              </a:path>
            </a:pathLst>
          </a:cu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88" name="Google Shape;88;p2"/>
          <p:cNvSpPr/>
          <p:nvPr/>
        </p:nvSpPr>
        <p:spPr>
          <a:xfrm>
            <a:off x="943054" y="1924908"/>
            <a:ext cx="2219610" cy="591899"/>
          </a:xfrm>
          <a:custGeom>
            <a:avLst/>
            <a:gdLst/>
            <a:ahLst/>
            <a:cxnLst/>
            <a:rect l="l" t="t" r="r" b="b"/>
            <a:pathLst>
              <a:path w="5507" h="1602" extrusionOk="0">
                <a:moveTo>
                  <a:pt x="5506" y="1601"/>
                </a:moveTo>
                <a:lnTo>
                  <a:pt x="0" y="1601"/>
                </a:lnTo>
                <a:lnTo>
                  <a:pt x="0" y="0"/>
                </a:lnTo>
                <a:lnTo>
                  <a:pt x="5506" y="0"/>
                </a:lnTo>
                <a:lnTo>
                  <a:pt x="5506" y="1601"/>
                </a:lnTo>
              </a:path>
            </a:pathLst>
          </a:cu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89" name="Google Shape;89;p2"/>
          <p:cNvSpPr txBox="1"/>
          <p:nvPr/>
        </p:nvSpPr>
        <p:spPr>
          <a:xfrm>
            <a:off x="266069" y="1"/>
            <a:ext cx="5973009" cy="854612"/>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650"/>
              <a:buFont typeface="Arial"/>
              <a:buNone/>
              <a:tabLst/>
              <a:defRPr/>
            </a:pPr>
            <a:r>
              <a:rPr kumimoji="0" lang="it-IT" sz="1650" b="1" i="0" u="none" strike="noStrike" kern="0" cap="none" spc="0" normalizeH="0" baseline="0" noProof="0" dirty="0">
                <a:ln>
                  <a:noFill/>
                </a:ln>
                <a:solidFill>
                  <a:srgbClr val="FFFFFF"/>
                </a:solidFill>
                <a:effectLst/>
                <a:uLnTx/>
                <a:uFillTx/>
                <a:latin typeface="Arial"/>
                <a:ea typeface="Arial"/>
                <a:cs typeface="Arial"/>
                <a:sym typeface="Arial"/>
              </a:rPr>
              <a:t>ZOPPAS INDUSTRIES HEATING ELEMENT TECHNOLOGIES</a:t>
            </a:r>
            <a:endParaRPr kumimoji="0" sz="1650" b="1"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90" name="Google Shape;90;p2"/>
          <p:cNvPicPr preferRelativeResize="0"/>
          <p:nvPr/>
        </p:nvPicPr>
        <p:blipFill rotWithShape="1">
          <a:blip r:embed="rId4">
            <a:alphaModFix/>
          </a:blip>
          <a:srcRect t="14936"/>
          <a:stretch/>
        </p:blipFill>
        <p:spPr>
          <a:xfrm>
            <a:off x="3252573" y="1446615"/>
            <a:ext cx="5771632" cy="3405037"/>
          </a:xfrm>
          <a:prstGeom prst="rect">
            <a:avLst/>
          </a:prstGeom>
          <a:noFill/>
          <a:ln>
            <a:noFill/>
          </a:ln>
        </p:spPr>
      </p:pic>
      <p:pic>
        <p:nvPicPr>
          <p:cNvPr id="91" name="Google Shape;91;p2"/>
          <p:cNvPicPr preferRelativeResize="0"/>
          <p:nvPr/>
        </p:nvPicPr>
        <p:blipFill rotWithShape="1">
          <a:blip r:embed="rId4">
            <a:alphaModFix/>
          </a:blip>
          <a:srcRect l="83786" t="-1195" b="86219"/>
          <a:stretch/>
        </p:blipFill>
        <p:spPr>
          <a:xfrm>
            <a:off x="6884728" y="4431711"/>
            <a:ext cx="974776" cy="621201"/>
          </a:xfrm>
          <a:prstGeom prst="rect">
            <a:avLst/>
          </a:prstGeom>
          <a:noFill/>
          <a:ln>
            <a:noFill/>
          </a:ln>
        </p:spPr>
      </p:pic>
      <p:sp>
        <p:nvSpPr>
          <p:cNvPr id="92" name="Google Shape;92;p2"/>
          <p:cNvSpPr/>
          <p:nvPr/>
        </p:nvSpPr>
        <p:spPr>
          <a:xfrm>
            <a:off x="134475" y="1095702"/>
            <a:ext cx="598877" cy="591899"/>
          </a:xfrm>
          <a:custGeom>
            <a:avLst/>
            <a:gdLst/>
            <a:ahLst/>
            <a:cxnLst/>
            <a:rect l="l" t="t" r="r" b="b"/>
            <a:pathLst>
              <a:path w="1851" h="1602" extrusionOk="0">
                <a:moveTo>
                  <a:pt x="1850" y="1601"/>
                </a:moveTo>
                <a:lnTo>
                  <a:pt x="0" y="1601"/>
                </a:lnTo>
                <a:lnTo>
                  <a:pt x="0" y="0"/>
                </a:lnTo>
                <a:lnTo>
                  <a:pt x="1850" y="0"/>
                </a:lnTo>
                <a:lnTo>
                  <a:pt x="1850" y="1601"/>
                </a:lnTo>
              </a:path>
            </a:pathLst>
          </a:custGeom>
          <a:noFill/>
          <a:ln w="1905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93" name="Google Shape;93;p2"/>
          <p:cNvSpPr/>
          <p:nvPr/>
        </p:nvSpPr>
        <p:spPr>
          <a:xfrm>
            <a:off x="537872" y="955478"/>
            <a:ext cx="598886" cy="521784"/>
          </a:xfrm>
          <a:custGeom>
            <a:avLst/>
            <a:gdLst/>
            <a:ahLst/>
            <a:cxnLst/>
            <a:rect l="l" t="t" r="r" b="b"/>
            <a:pathLst>
              <a:path w="1487" h="1409" extrusionOk="0">
                <a:moveTo>
                  <a:pt x="1486" y="1408"/>
                </a:moveTo>
                <a:lnTo>
                  <a:pt x="0" y="1408"/>
                </a:lnTo>
                <a:lnTo>
                  <a:pt x="0" y="0"/>
                </a:lnTo>
                <a:lnTo>
                  <a:pt x="1486" y="0"/>
                </a:lnTo>
                <a:lnTo>
                  <a:pt x="1486" y="1408"/>
                </a:lnTo>
              </a:path>
            </a:pathLst>
          </a:custGeom>
          <a:solidFill>
            <a:srgbClr val="2F549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94" name="Google Shape;94;p2"/>
          <p:cNvSpPr/>
          <p:nvPr/>
        </p:nvSpPr>
        <p:spPr>
          <a:xfrm>
            <a:off x="943054" y="1095708"/>
            <a:ext cx="2219610" cy="591899"/>
          </a:xfrm>
          <a:custGeom>
            <a:avLst/>
            <a:gdLst/>
            <a:ahLst/>
            <a:cxnLst/>
            <a:rect l="l" t="t" r="r" b="b"/>
            <a:pathLst>
              <a:path w="5507" h="1602" extrusionOk="0">
                <a:moveTo>
                  <a:pt x="5506" y="1601"/>
                </a:moveTo>
                <a:lnTo>
                  <a:pt x="0" y="1601"/>
                </a:lnTo>
                <a:lnTo>
                  <a:pt x="0" y="0"/>
                </a:lnTo>
                <a:lnTo>
                  <a:pt x="5506" y="0"/>
                </a:lnTo>
                <a:lnTo>
                  <a:pt x="5506" y="1601"/>
                </a:lnTo>
              </a:path>
            </a:pathLst>
          </a:custGeom>
          <a:noFill/>
          <a:ln w="1905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95" name="Google Shape;95;p2"/>
          <p:cNvSpPr/>
          <p:nvPr/>
        </p:nvSpPr>
        <p:spPr>
          <a:xfrm>
            <a:off x="537872" y="1475631"/>
            <a:ext cx="193704" cy="213605"/>
          </a:xfrm>
          <a:custGeom>
            <a:avLst/>
            <a:gdLst/>
            <a:ahLst/>
            <a:cxnLst/>
            <a:rect l="l" t="t" r="r" b="b"/>
            <a:pathLst>
              <a:path w="482" h="576" extrusionOk="0">
                <a:moveTo>
                  <a:pt x="0" y="0"/>
                </a:moveTo>
                <a:lnTo>
                  <a:pt x="481" y="575"/>
                </a:lnTo>
                <a:lnTo>
                  <a:pt x="481" y="0"/>
                </a:lnTo>
                <a:lnTo>
                  <a:pt x="0" y="0"/>
                </a:lnTo>
              </a:path>
            </a:pathLst>
          </a:custGeom>
          <a:solidFill>
            <a:srgbClr val="121143">
              <a:alpha val="4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96" name="Google Shape;96;p2"/>
          <p:cNvSpPr/>
          <p:nvPr/>
        </p:nvSpPr>
        <p:spPr>
          <a:xfrm>
            <a:off x="943054" y="1475631"/>
            <a:ext cx="193704" cy="213605"/>
          </a:xfrm>
          <a:custGeom>
            <a:avLst/>
            <a:gdLst/>
            <a:ahLst/>
            <a:cxnLst/>
            <a:rect l="l" t="t" r="r" b="b"/>
            <a:pathLst>
              <a:path w="482" h="576" extrusionOk="0">
                <a:moveTo>
                  <a:pt x="481" y="0"/>
                </a:moveTo>
                <a:lnTo>
                  <a:pt x="0" y="575"/>
                </a:lnTo>
                <a:lnTo>
                  <a:pt x="0" y="0"/>
                </a:lnTo>
                <a:lnTo>
                  <a:pt x="481" y="0"/>
                </a:lnTo>
              </a:path>
            </a:pathLst>
          </a:custGeom>
          <a:solidFill>
            <a:srgbClr val="121143">
              <a:alpha val="4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97" name="Google Shape;97;p2"/>
          <p:cNvSpPr/>
          <p:nvPr/>
        </p:nvSpPr>
        <p:spPr>
          <a:xfrm>
            <a:off x="408142" y="1877946"/>
            <a:ext cx="129730" cy="141860"/>
          </a:xfrm>
          <a:custGeom>
            <a:avLst/>
            <a:gdLst/>
            <a:ahLst/>
            <a:cxnLst/>
            <a:rect l="l" t="t" r="r" b="b"/>
            <a:pathLst>
              <a:path w="322" h="383" extrusionOk="0">
                <a:moveTo>
                  <a:pt x="321" y="0"/>
                </a:moveTo>
                <a:lnTo>
                  <a:pt x="0" y="382"/>
                </a:lnTo>
                <a:lnTo>
                  <a:pt x="321" y="382"/>
                </a:lnTo>
                <a:lnTo>
                  <a:pt x="321" y="0"/>
                </a:lnTo>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98" name="Google Shape;98;p2"/>
          <p:cNvSpPr/>
          <p:nvPr/>
        </p:nvSpPr>
        <p:spPr>
          <a:xfrm>
            <a:off x="1136758" y="1877946"/>
            <a:ext cx="129730" cy="141860"/>
          </a:xfrm>
          <a:custGeom>
            <a:avLst/>
            <a:gdLst/>
            <a:ahLst/>
            <a:cxnLst/>
            <a:rect l="l" t="t" r="r" b="b"/>
            <a:pathLst>
              <a:path w="322" h="383" extrusionOk="0">
                <a:moveTo>
                  <a:pt x="0" y="0"/>
                </a:moveTo>
                <a:lnTo>
                  <a:pt x="321" y="382"/>
                </a:lnTo>
                <a:lnTo>
                  <a:pt x="0" y="382"/>
                </a:lnTo>
                <a:lnTo>
                  <a:pt x="0" y="0"/>
                </a:lnTo>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99" name="Google Shape;99;p2"/>
          <p:cNvSpPr txBox="1"/>
          <p:nvPr/>
        </p:nvSpPr>
        <p:spPr>
          <a:xfrm>
            <a:off x="1208075" y="1091502"/>
            <a:ext cx="1889400" cy="6001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it-IT" sz="1100" b="0" i="0" u="none" strike="noStrike" kern="0" cap="none" spc="0" normalizeH="0" baseline="0" noProof="0" dirty="0" smtClean="0">
                <a:ln>
                  <a:noFill/>
                </a:ln>
                <a:solidFill>
                  <a:srgbClr val="0D2F70"/>
                </a:solidFill>
                <a:effectLst/>
                <a:uLnTx/>
                <a:uFillTx/>
                <a:latin typeface="Calibri"/>
                <a:ea typeface="Calibri"/>
                <a:cs typeface="Calibri"/>
                <a:sym typeface="Calibri"/>
              </a:rPr>
              <a:t>years of </a:t>
            </a:r>
            <a:r>
              <a:rPr kumimoji="0" lang="it-IT" sz="1100" b="0" i="0" u="none" strike="noStrike" kern="0" cap="none" spc="0" normalizeH="0" baseline="0" noProof="0" dirty="0" err="1" smtClean="0">
                <a:ln>
                  <a:noFill/>
                </a:ln>
                <a:solidFill>
                  <a:srgbClr val="0D2F70"/>
                </a:solidFill>
                <a:effectLst/>
                <a:uLnTx/>
                <a:uFillTx/>
                <a:latin typeface="Calibri"/>
                <a:ea typeface="Calibri"/>
                <a:cs typeface="Calibri"/>
                <a:sym typeface="Calibri"/>
              </a:rPr>
              <a:t>experience</a:t>
            </a:r>
            <a:r>
              <a:rPr kumimoji="0" lang="it-IT" sz="1100" b="0" i="0" u="none" strike="noStrike" kern="0" cap="none" spc="0" normalizeH="0" baseline="0" noProof="0" dirty="0" smtClean="0">
                <a:ln>
                  <a:noFill/>
                </a:ln>
                <a:solidFill>
                  <a:srgbClr val="0D2F70"/>
                </a:solidFill>
                <a:effectLst/>
                <a:uLnTx/>
                <a:uFillTx/>
                <a:latin typeface="Calibri"/>
                <a:ea typeface="Calibri"/>
                <a:cs typeface="Calibri"/>
                <a:sym typeface="Calibri"/>
              </a:rPr>
              <a:t> in </a:t>
            </a:r>
            <a:r>
              <a:rPr kumimoji="0" lang="it-IT" sz="1100" b="1" i="0" u="none" strike="noStrike" kern="0" cap="none" spc="0" normalizeH="0" baseline="0" noProof="0" dirty="0" smtClean="0">
                <a:ln>
                  <a:noFill/>
                </a:ln>
                <a:solidFill>
                  <a:srgbClr val="0D2F70"/>
                </a:solidFill>
                <a:effectLst/>
                <a:uLnTx/>
                <a:uFillTx/>
                <a:latin typeface="Calibri"/>
                <a:ea typeface="Calibri"/>
                <a:cs typeface="Calibri"/>
                <a:sym typeface="Calibri"/>
              </a:rPr>
              <a:t>design and production of heating systems</a:t>
            </a:r>
            <a:endParaRPr kumimoji="0" sz="1800" b="0" i="0" u="none" strike="noStrike" kern="0" cap="none" spc="0" normalizeH="0" baseline="0" noProof="0" dirty="0">
              <a:ln>
                <a:noFill/>
              </a:ln>
              <a:solidFill>
                <a:srgbClr val="0D2F70"/>
              </a:solidFill>
              <a:effectLst/>
              <a:uLnTx/>
              <a:uFillTx/>
              <a:latin typeface="Arial"/>
              <a:ea typeface="Arial"/>
              <a:cs typeface="Arial"/>
              <a:sym typeface="Arial"/>
            </a:endParaRPr>
          </a:p>
        </p:txBody>
      </p:sp>
      <p:sp>
        <p:nvSpPr>
          <p:cNvPr id="100" name="Google Shape;100;p2"/>
          <p:cNvSpPr txBox="1"/>
          <p:nvPr/>
        </p:nvSpPr>
        <p:spPr>
          <a:xfrm>
            <a:off x="461678" y="984915"/>
            <a:ext cx="746400" cy="461700"/>
          </a:xfrm>
          <a:prstGeom prst="rect">
            <a:avLst/>
          </a:prstGeom>
          <a:noFill/>
          <a:ln>
            <a:noFill/>
          </a:ln>
        </p:spPr>
        <p:txBody>
          <a:bodyPr spcFirstLastPara="1" wrap="square" lIns="91425" tIns="45700" rIns="91425" bIns="4570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2400" b="1" i="0" u="none" strike="noStrike" kern="0" cap="none" spc="0" normalizeH="0" baseline="0" noProof="0">
                <a:ln>
                  <a:noFill/>
                </a:ln>
                <a:solidFill>
                  <a:srgbClr val="FFFFFF"/>
                </a:solidFill>
                <a:effectLst/>
                <a:uLnTx/>
                <a:uFillTx/>
                <a:latin typeface="Poppins"/>
                <a:ea typeface="Poppins"/>
                <a:cs typeface="Poppins"/>
                <a:sym typeface="Poppins"/>
              </a:rPr>
              <a:t>60</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1" name="Google Shape;101;p2"/>
          <p:cNvSpPr/>
          <p:nvPr/>
        </p:nvSpPr>
        <p:spPr>
          <a:xfrm>
            <a:off x="537872" y="1784678"/>
            <a:ext cx="598886" cy="521784"/>
          </a:xfrm>
          <a:custGeom>
            <a:avLst/>
            <a:gdLst/>
            <a:ahLst/>
            <a:cxnLst/>
            <a:rect l="l" t="t" r="r" b="b"/>
            <a:pathLst>
              <a:path w="1487" h="1409" extrusionOk="0">
                <a:moveTo>
                  <a:pt x="1486" y="1408"/>
                </a:moveTo>
                <a:lnTo>
                  <a:pt x="0" y="1408"/>
                </a:lnTo>
                <a:lnTo>
                  <a:pt x="0" y="0"/>
                </a:lnTo>
                <a:lnTo>
                  <a:pt x="1486" y="0"/>
                </a:lnTo>
                <a:lnTo>
                  <a:pt x="1486" y="1408"/>
                </a:lnTo>
              </a:path>
            </a:pathLst>
          </a:custGeom>
          <a:solidFill>
            <a:srgbClr val="C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02" name="Google Shape;102;p2"/>
          <p:cNvSpPr/>
          <p:nvPr/>
        </p:nvSpPr>
        <p:spPr>
          <a:xfrm>
            <a:off x="537872" y="2304831"/>
            <a:ext cx="193704" cy="213605"/>
          </a:xfrm>
          <a:custGeom>
            <a:avLst/>
            <a:gdLst/>
            <a:ahLst/>
            <a:cxnLst/>
            <a:rect l="l" t="t" r="r" b="b"/>
            <a:pathLst>
              <a:path w="482" h="576" extrusionOk="0">
                <a:moveTo>
                  <a:pt x="0" y="0"/>
                </a:moveTo>
                <a:lnTo>
                  <a:pt x="481" y="575"/>
                </a:lnTo>
                <a:lnTo>
                  <a:pt x="481" y="0"/>
                </a:lnTo>
                <a:lnTo>
                  <a:pt x="0" y="0"/>
                </a:lnTo>
              </a:path>
            </a:pathLst>
          </a:custGeom>
          <a:solidFill>
            <a:srgbClr val="121143">
              <a:alpha val="4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03" name="Google Shape;103;p2"/>
          <p:cNvSpPr/>
          <p:nvPr/>
        </p:nvSpPr>
        <p:spPr>
          <a:xfrm>
            <a:off x="943054" y="2304831"/>
            <a:ext cx="193704" cy="213605"/>
          </a:xfrm>
          <a:custGeom>
            <a:avLst/>
            <a:gdLst/>
            <a:ahLst/>
            <a:cxnLst/>
            <a:rect l="l" t="t" r="r" b="b"/>
            <a:pathLst>
              <a:path w="482" h="576" extrusionOk="0">
                <a:moveTo>
                  <a:pt x="481" y="0"/>
                </a:moveTo>
                <a:lnTo>
                  <a:pt x="0" y="575"/>
                </a:lnTo>
                <a:lnTo>
                  <a:pt x="0" y="0"/>
                </a:lnTo>
                <a:lnTo>
                  <a:pt x="481" y="0"/>
                </a:lnTo>
              </a:path>
            </a:pathLst>
          </a:custGeom>
          <a:solidFill>
            <a:srgbClr val="121143">
              <a:alpha val="4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04" name="Google Shape;104;p2"/>
          <p:cNvSpPr txBox="1"/>
          <p:nvPr/>
        </p:nvSpPr>
        <p:spPr>
          <a:xfrm>
            <a:off x="1208075" y="2067190"/>
            <a:ext cx="2031000" cy="261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it-IT" sz="1100" b="0" i="0" u="none" strike="noStrike" kern="0" cap="none" spc="0" normalizeH="0" baseline="0" noProof="0" dirty="0" err="1" smtClean="0">
                <a:ln>
                  <a:noFill/>
                </a:ln>
                <a:solidFill>
                  <a:srgbClr val="0D2F70"/>
                </a:solidFill>
                <a:effectLst/>
                <a:uLnTx/>
                <a:uFillTx/>
                <a:latin typeface="Calibri"/>
                <a:ea typeface="Calibri"/>
                <a:cs typeface="Calibri"/>
                <a:sym typeface="Calibri"/>
              </a:rPr>
              <a:t>Countries</a:t>
            </a:r>
            <a:r>
              <a:rPr kumimoji="0" lang="it-IT" sz="1100" b="0" i="0" u="none" strike="noStrike" kern="0" cap="none" spc="0" normalizeH="0" baseline="0" noProof="0" dirty="0" smtClean="0">
                <a:ln>
                  <a:noFill/>
                </a:ln>
                <a:solidFill>
                  <a:srgbClr val="0D2F70"/>
                </a:solidFill>
                <a:effectLst/>
                <a:uLnTx/>
                <a:uFillTx/>
                <a:latin typeface="Calibri"/>
                <a:ea typeface="Calibri"/>
                <a:cs typeface="Calibri"/>
                <a:sym typeface="Calibri"/>
              </a:rPr>
              <a:t> with </a:t>
            </a:r>
            <a:r>
              <a:rPr kumimoji="0" lang="it-IT" sz="1100" b="1" i="0" u="none" strike="noStrike" kern="0" cap="none" spc="0" normalizeH="0" baseline="0" noProof="0" dirty="0" err="1" smtClean="0">
                <a:ln>
                  <a:noFill/>
                </a:ln>
                <a:solidFill>
                  <a:srgbClr val="0D2F70"/>
                </a:solidFill>
                <a:effectLst/>
                <a:uLnTx/>
                <a:uFillTx/>
                <a:latin typeface="Calibri"/>
                <a:ea typeface="Calibri"/>
                <a:cs typeface="Calibri"/>
                <a:sym typeface="Calibri"/>
              </a:rPr>
              <a:t>offices</a:t>
            </a:r>
            <a:endParaRPr kumimoji="0" sz="1800" b="0" i="0" u="none" strike="noStrike" kern="0" cap="none" spc="0" normalizeH="0" baseline="0" noProof="0" dirty="0">
              <a:ln>
                <a:noFill/>
              </a:ln>
              <a:solidFill>
                <a:srgbClr val="0D2F70"/>
              </a:solidFill>
              <a:effectLst/>
              <a:uLnTx/>
              <a:uFillTx/>
              <a:latin typeface="Arial"/>
              <a:ea typeface="Arial"/>
              <a:cs typeface="Arial"/>
              <a:sym typeface="Arial"/>
            </a:endParaRPr>
          </a:p>
        </p:txBody>
      </p:sp>
      <p:sp>
        <p:nvSpPr>
          <p:cNvPr id="105" name="Google Shape;105;p2"/>
          <p:cNvSpPr txBox="1"/>
          <p:nvPr/>
        </p:nvSpPr>
        <p:spPr>
          <a:xfrm>
            <a:off x="461678" y="1816702"/>
            <a:ext cx="746400" cy="461700"/>
          </a:xfrm>
          <a:prstGeom prst="rect">
            <a:avLst/>
          </a:prstGeom>
          <a:noFill/>
          <a:ln>
            <a:noFill/>
          </a:ln>
        </p:spPr>
        <p:txBody>
          <a:bodyPr spcFirstLastPara="1" wrap="square" lIns="91425" tIns="45700" rIns="91425" bIns="4570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2400" b="1" i="0" u="none" strike="noStrike" kern="0" cap="none" spc="0" normalizeH="0" baseline="0" noProof="0">
                <a:ln>
                  <a:noFill/>
                </a:ln>
                <a:solidFill>
                  <a:srgbClr val="FFFFFF"/>
                </a:solidFill>
                <a:effectLst/>
                <a:uLnTx/>
                <a:uFillTx/>
                <a:latin typeface="Poppins"/>
                <a:ea typeface="Poppins"/>
                <a:cs typeface="Poppins"/>
                <a:sym typeface="Poppins"/>
              </a:rPr>
              <a:t>15</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6" name="Google Shape;106;p2"/>
          <p:cNvSpPr/>
          <p:nvPr/>
        </p:nvSpPr>
        <p:spPr>
          <a:xfrm>
            <a:off x="134475" y="3588177"/>
            <a:ext cx="598877" cy="591899"/>
          </a:xfrm>
          <a:custGeom>
            <a:avLst/>
            <a:gdLst/>
            <a:ahLst/>
            <a:cxnLst/>
            <a:rect l="l" t="t" r="r" b="b"/>
            <a:pathLst>
              <a:path w="1851" h="1602" extrusionOk="0">
                <a:moveTo>
                  <a:pt x="1850" y="1601"/>
                </a:moveTo>
                <a:lnTo>
                  <a:pt x="0" y="1601"/>
                </a:lnTo>
                <a:lnTo>
                  <a:pt x="0" y="0"/>
                </a:lnTo>
                <a:lnTo>
                  <a:pt x="1850" y="0"/>
                </a:lnTo>
                <a:lnTo>
                  <a:pt x="1850" y="1601"/>
                </a:lnTo>
              </a:path>
            </a:pathLst>
          </a:cu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07" name="Google Shape;107;p2"/>
          <p:cNvSpPr/>
          <p:nvPr/>
        </p:nvSpPr>
        <p:spPr>
          <a:xfrm>
            <a:off x="537872" y="3447953"/>
            <a:ext cx="598886" cy="521784"/>
          </a:xfrm>
          <a:custGeom>
            <a:avLst/>
            <a:gdLst/>
            <a:ahLst/>
            <a:cxnLst/>
            <a:rect l="l" t="t" r="r" b="b"/>
            <a:pathLst>
              <a:path w="1487" h="1409" extrusionOk="0">
                <a:moveTo>
                  <a:pt x="1486" y="1408"/>
                </a:moveTo>
                <a:lnTo>
                  <a:pt x="0" y="1408"/>
                </a:lnTo>
                <a:lnTo>
                  <a:pt x="0" y="0"/>
                </a:lnTo>
                <a:lnTo>
                  <a:pt x="1486" y="0"/>
                </a:lnTo>
                <a:lnTo>
                  <a:pt x="1486" y="1408"/>
                </a:lnTo>
              </a:path>
            </a:pathLst>
          </a:custGeom>
          <a:solidFill>
            <a:srgbClr val="C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08" name="Google Shape;108;p2"/>
          <p:cNvSpPr/>
          <p:nvPr/>
        </p:nvSpPr>
        <p:spPr>
          <a:xfrm>
            <a:off x="943054" y="3588183"/>
            <a:ext cx="2219610" cy="591899"/>
          </a:xfrm>
          <a:custGeom>
            <a:avLst/>
            <a:gdLst/>
            <a:ahLst/>
            <a:cxnLst/>
            <a:rect l="l" t="t" r="r" b="b"/>
            <a:pathLst>
              <a:path w="5507" h="1602" extrusionOk="0">
                <a:moveTo>
                  <a:pt x="5506" y="1601"/>
                </a:moveTo>
                <a:lnTo>
                  <a:pt x="0" y="1601"/>
                </a:lnTo>
                <a:lnTo>
                  <a:pt x="0" y="0"/>
                </a:lnTo>
                <a:lnTo>
                  <a:pt x="5506" y="0"/>
                </a:lnTo>
                <a:lnTo>
                  <a:pt x="5506" y="1601"/>
                </a:lnTo>
              </a:path>
            </a:pathLst>
          </a:cu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09" name="Google Shape;109;p2"/>
          <p:cNvSpPr/>
          <p:nvPr/>
        </p:nvSpPr>
        <p:spPr>
          <a:xfrm>
            <a:off x="537872" y="3968106"/>
            <a:ext cx="193704" cy="213605"/>
          </a:xfrm>
          <a:custGeom>
            <a:avLst/>
            <a:gdLst/>
            <a:ahLst/>
            <a:cxnLst/>
            <a:rect l="l" t="t" r="r" b="b"/>
            <a:pathLst>
              <a:path w="482" h="576" extrusionOk="0">
                <a:moveTo>
                  <a:pt x="0" y="0"/>
                </a:moveTo>
                <a:lnTo>
                  <a:pt x="481" y="575"/>
                </a:lnTo>
                <a:lnTo>
                  <a:pt x="481" y="0"/>
                </a:lnTo>
                <a:lnTo>
                  <a:pt x="0" y="0"/>
                </a:lnTo>
              </a:path>
            </a:pathLst>
          </a:custGeom>
          <a:solidFill>
            <a:srgbClr val="121143">
              <a:alpha val="4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10" name="Google Shape;110;p2"/>
          <p:cNvSpPr/>
          <p:nvPr/>
        </p:nvSpPr>
        <p:spPr>
          <a:xfrm>
            <a:off x="943054" y="3968106"/>
            <a:ext cx="193704" cy="213605"/>
          </a:xfrm>
          <a:custGeom>
            <a:avLst/>
            <a:gdLst/>
            <a:ahLst/>
            <a:cxnLst/>
            <a:rect l="l" t="t" r="r" b="b"/>
            <a:pathLst>
              <a:path w="482" h="576" extrusionOk="0">
                <a:moveTo>
                  <a:pt x="481" y="0"/>
                </a:moveTo>
                <a:lnTo>
                  <a:pt x="0" y="575"/>
                </a:lnTo>
                <a:lnTo>
                  <a:pt x="0" y="0"/>
                </a:lnTo>
                <a:lnTo>
                  <a:pt x="481" y="0"/>
                </a:lnTo>
              </a:path>
            </a:pathLst>
          </a:custGeom>
          <a:solidFill>
            <a:srgbClr val="121143">
              <a:alpha val="4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11" name="Google Shape;111;p2"/>
          <p:cNvSpPr txBox="1"/>
          <p:nvPr/>
        </p:nvSpPr>
        <p:spPr>
          <a:xfrm>
            <a:off x="1208075" y="3583977"/>
            <a:ext cx="2031000" cy="6001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it-IT" sz="1100" b="0" i="0" u="none" strike="noStrike" kern="0" cap="none" spc="0" normalizeH="0" baseline="0" noProof="0" dirty="0" err="1" smtClean="0">
                <a:ln>
                  <a:noFill/>
                </a:ln>
                <a:solidFill>
                  <a:srgbClr val="0D2F70"/>
                </a:solidFill>
                <a:effectLst/>
                <a:uLnTx/>
                <a:uFillTx/>
                <a:latin typeface="Calibri"/>
                <a:ea typeface="Calibri"/>
                <a:cs typeface="Calibri"/>
                <a:sym typeface="Calibri"/>
              </a:rPr>
              <a:t>We</a:t>
            </a:r>
            <a:r>
              <a:rPr kumimoji="0" lang="it-IT" sz="1100" b="0" i="0" u="none" strike="noStrike" kern="0" cap="none" spc="0" normalizeH="0" baseline="0" noProof="0" dirty="0" smtClean="0">
                <a:ln>
                  <a:noFill/>
                </a:ln>
                <a:solidFill>
                  <a:srgbClr val="0D2F70"/>
                </a:solidFill>
                <a:effectLst/>
                <a:uLnTx/>
                <a:uFillTx/>
                <a:latin typeface="Calibri"/>
                <a:ea typeface="Calibri"/>
                <a:cs typeface="Calibri"/>
                <a:sym typeface="Calibri"/>
              </a:rPr>
              <a:t> </a:t>
            </a:r>
            <a:r>
              <a:rPr kumimoji="0" lang="it-IT" sz="1100" b="0" i="0" u="none" strike="noStrike" kern="0" cap="none" spc="0" normalizeH="0" baseline="0" noProof="0" dirty="0" err="1" smtClean="0">
                <a:ln>
                  <a:noFill/>
                </a:ln>
                <a:solidFill>
                  <a:srgbClr val="0D2F70"/>
                </a:solidFill>
                <a:effectLst/>
                <a:uLnTx/>
                <a:uFillTx/>
                <a:latin typeface="Calibri"/>
                <a:ea typeface="Calibri"/>
                <a:cs typeface="Calibri"/>
                <a:sym typeface="Calibri"/>
              </a:rPr>
              <a:t>provide</a:t>
            </a:r>
            <a:r>
              <a:rPr kumimoji="0" lang="it-IT" sz="1100" b="0" i="0" u="none" strike="noStrike" kern="0" cap="none" spc="0" normalizeH="0" baseline="0" noProof="0" dirty="0" smtClean="0">
                <a:ln>
                  <a:noFill/>
                </a:ln>
                <a:solidFill>
                  <a:srgbClr val="0D2F70"/>
                </a:solidFill>
                <a:effectLst/>
                <a:uLnTx/>
                <a:uFillTx/>
                <a:latin typeface="Calibri"/>
                <a:ea typeface="Calibri"/>
                <a:cs typeface="Calibri"/>
                <a:sym typeface="Calibri"/>
              </a:rPr>
              <a:t> </a:t>
            </a:r>
            <a:r>
              <a:rPr kumimoji="0" lang="it-IT" sz="1100" b="0" i="0" u="none" strike="noStrike" kern="0" cap="none" spc="0" normalizeH="0" baseline="0" noProof="0" dirty="0" err="1" smtClean="0">
                <a:ln>
                  <a:noFill/>
                </a:ln>
                <a:solidFill>
                  <a:srgbClr val="0D2F70"/>
                </a:solidFill>
                <a:effectLst/>
                <a:uLnTx/>
                <a:uFillTx/>
                <a:latin typeface="Calibri"/>
                <a:ea typeface="Calibri"/>
                <a:cs typeface="Calibri"/>
                <a:sym typeface="Calibri"/>
              </a:rPr>
              <a:t>heating</a:t>
            </a:r>
            <a:r>
              <a:rPr kumimoji="0" lang="it-IT" sz="1100" b="0" i="0" u="none" strike="noStrike" kern="0" cap="none" spc="0" normalizeH="0" baseline="0" noProof="0" dirty="0" smtClean="0">
                <a:ln>
                  <a:noFill/>
                </a:ln>
                <a:solidFill>
                  <a:srgbClr val="0D2F70"/>
                </a:solidFill>
                <a:effectLst/>
                <a:uLnTx/>
                <a:uFillTx/>
                <a:latin typeface="Calibri"/>
                <a:ea typeface="Calibri"/>
                <a:cs typeface="Calibri"/>
                <a:sym typeface="Calibri"/>
              </a:rPr>
              <a:t> solutions for more than 200 different application sectors.</a:t>
            </a:r>
            <a:endParaRPr kumimoji="0" sz="1800" b="1" i="0" u="none" strike="noStrike" kern="0" cap="none" spc="0" normalizeH="0" baseline="0" noProof="0" dirty="0">
              <a:ln>
                <a:noFill/>
              </a:ln>
              <a:solidFill>
                <a:srgbClr val="0D2F70"/>
              </a:solidFill>
              <a:effectLst/>
              <a:uLnTx/>
              <a:uFillTx/>
              <a:latin typeface="Arial"/>
              <a:ea typeface="Arial"/>
              <a:cs typeface="Arial"/>
              <a:sym typeface="Arial"/>
            </a:endParaRPr>
          </a:p>
        </p:txBody>
      </p:sp>
      <p:sp>
        <p:nvSpPr>
          <p:cNvPr id="112" name="Google Shape;112;p2"/>
          <p:cNvSpPr txBox="1"/>
          <p:nvPr/>
        </p:nvSpPr>
        <p:spPr>
          <a:xfrm>
            <a:off x="380074" y="3461802"/>
            <a:ext cx="909600" cy="461700"/>
          </a:xfrm>
          <a:prstGeom prst="rect">
            <a:avLst/>
          </a:prstGeom>
          <a:noFill/>
          <a:ln>
            <a:noFill/>
          </a:ln>
        </p:spPr>
        <p:txBody>
          <a:bodyPr spcFirstLastPara="1" wrap="square" lIns="91425" tIns="45700" rIns="91425" bIns="4570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2400" b="1" i="0" u="none" strike="noStrike" kern="0" cap="none" spc="0" normalizeH="0" baseline="0" noProof="0">
                <a:ln>
                  <a:noFill/>
                </a:ln>
                <a:solidFill>
                  <a:srgbClr val="FFFFFF"/>
                </a:solidFill>
                <a:effectLst/>
                <a:uLnTx/>
                <a:uFillTx/>
                <a:latin typeface="Poppins"/>
                <a:ea typeface="Poppins"/>
                <a:cs typeface="Poppins"/>
                <a:sym typeface="Poppins"/>
              </a:rPr>
              <a:t>200</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3" name="Google Shape;113;p2"/>
          <p:cNvSpPr txBox="1"/>
          <p:nvPr/>
        </p:nvSpPr>
        <p:spPr>
          <a:xfrm>
            <a:off x="7039300" y="2673100"/>
            <a:ext cx="909600" cy="261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it-IT" sz="1100" b="1" i="0" u="none" strike="noStrike" kern="0" cap="none" spc="0" normalizeH="0" baseline="0" noProof="0">
                <a:ln>
                  <a:noFill/>
                </a:ln>
                <a:solidFill>
                  <a:srgbClr val="0D2F70"/>
                </a:solidFill>
                <a:effectLst/>
                <a:uLnTx/>
                <a:uFillTx/>
                <a:latin typeface="Calibri"/>
                <a:ea typeface="Calibri"/>
                <a:cs typeface="Calibri"/>
                <a:sym typeface="Calibri"/>
              </a:rPr>
              <a:t>employees</a:t>
            </a:r>
            <a:endParaRPr kumimoji="0" sz="1800" b="0" i="0" u="none" strike="noStrike" kern="0" cap="none" spc="0" normalizeH="0" baseline="0" noProof="0">
              <a:ln>
                <a:noFill/>
              </a:ln>
              <a:solidFill>
                <a:srgbClr val="0D2F70"/>
              </a:solidFill>
              <a:effectLst/>
              <a:uLnTx/>
              <a:uFillTx/>
              <a:latin typeface="Arial"/>
              <a:ea typeface="Arial"/>
              <a:cs typeface="Arial"/>
              <a:sym typeface="Arial"/>
            </a:endParaRPr>
          </a:p>
        </p:txBody>
      </p:sp>
      <p:sp>
        <p:nvSpPr>
          <p:cNvPr id="114" name="Google Shape;114;p2"/>
          <p:cNvSpPr txBox="1"/>
          <p:nvPr/>
        </p:nvSpPr>
        <p:spPr>
          <a:xfrm>
            <a:off x="6788300" y="2281425"/>
            <a:ext cx="1272600" cy="492600"/>
          </a:xfrm>
          <a:prstGeom prst="rect">
            <a:avLst/>
          </a:prstGeom>
          <a:noFill/>
          <a:ln>
            <a:noFill/>
          </a:ln>
        </p:spPr>
        <p:txBody>
          <a:bodyPr spcFirstLastPara="1" wrap="square" lIns="91425" tIns="45700" rIns="91425" bIns="4570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it-IT" sz="2600" b="1" i="0" u="none" strike="noStrike" kern="0" cap="none" spc="0" normalizeH="0" baseline="0" noProof="0">
                <a:ln>
                  <a:noFill/>
                </a:ln>
                <a:solidFill>
                  <a:srgbClr val="0D2F70"/>
                </a:solidFill>
                <a:effectLst/>
                <a:uLnTx/>
                <a:uFillTx/>
                <a:latin typeface="Poppins"/>
                <a:ea typeface="Poppins"/>
                <a:cs typeface="Poppins"/>
                <a:sym typeface="Poppins"/>
              </a:rPr>
              <a:t>&gt;8000</a:t>
            </a:r>
            <a:endParaRPr kumimoji="0" sz="1600" b="0" i="0" u="none" strike="noStrike" kern="0" cap="none" spc="0" normalizeH="0" baseline="0" noProof="0">
              <a:ln>
                <a:noFill/>
              </a:ln>
              <a:solidFill>
                <a:srgbClr val="0D2F70"/>
              </a:solidFill>
              <a:effectLst/>
              <a:uLnTx/>
              <a:uFillTx/>
              <a:latin typeface="Arial"/>
              <a:ea typeface="Arial"/>
              <a:cs typeface="Arial"/>
              <a:sym typeface="Arial"/>
            </a:endParaRPr>
          </a:p>
        </p:txBody>
      </p:sp>
      <p:sp>
        <p:nvSpPr>
          <p:cNvPr id="115" name="Google Shape;115;p2"/>
          <p:cNvSpPr/>
          <p:nvPr/>
        </p:nvSpPr>
        <p:spPr>
          <a:xfrm>
            <a:off x="134475" y="2756540"/>
            <a:ext cx="598877" cy="591899"/>
          </a:xfrm>
          <a:custGeom>
            <a:avLst/>
            <a:gdLst/>
            <a:ahLst/>
            <a:cxnLst/>
            <a:rect l="l" t="t" r="r" b="b"/>
            <a:pathLst>
              <a:path w="1851" h="1602" extrusionOk="0">
                <a:moveTo>
                  <a:pt x="1850" y="1601"/>
                </a:moveTo>
                <a:lnTo>
                  <a:pt x="0" y="1601"/>
                </a:lnTo>
                <a:lnTo>
                  <a:pt x="0" y="0"/>
                </a:lnTo>
                <a:lnTo>
                  <a:pt x="1850" y="0"/>
                </a:lnTo>
                <a:lnTo>
                  <a:pt x="1850" y="1601"/>
                </a:lnTo>
              </a:path>
            </a:pathLst>
          </a:custGeom>
          <a:noFill/>
          <a:ln w="1905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16" name="Google Shape;116;p2"/>
          <p:cNvSpPr/>
          <p:nvPr/>
        </p:nvSpPr>
        <p:spPr>
          <a:xfrm>
            <a:off x="943054" y="2756546"/>
            <a:ext cx="2219610" cy="591899"/>
          </a:xfrm>
          <a:custGeom>
            <a:avLst/>
            <a:gdLst/>
            <a:ahLst/>
            <a:cxnLst/>
            <a:rect l="l" t="t" r="r" b="b"/>
            <a:pathLst>
              <a:path w="5507" h="1602" extrusionOk="0">
                <a:moveTo>
                  <a:pt x="5506" y="1601"/>
                </a:moveTo>
                <a:lnTo>
                  <a:pt x="0" y="1601"/>
                </a:lnTo>
                <a:lnTo>
                  <a:pt x="0" y="0"/>
                </a:lnTo>
                <a:lnTo>
                  <a:pt x="5506" y="0"/>
                </a:lnTo>
                <a:lnTo>
                  <a:pt x="5506" y="1601"/>
                </a:lnTo>
              </a:path>
            </a:pathLst>
          </a:custGeom>
          <a:noFill/>
          <a:ln w="1905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17" name="Google Shape;117;p2"/>
          <p:cNvSpPr/>
          <p:nvPr/>
        </p:nvSpPr>
        <p:spPr>
          <a:xfrm>
            <a:off x="408142" y="2709584"/>
            <a:ext cx="129730" cy="141860"/>
          </a:xfrm>
          <a:custGeom>
            <a:avLst/>
            <a:gdLst/>
            <a:ahLst/>
            <a:cxnLst/>
            <a:rect l="l" t="t" r="r" b="b"/>
            <a:pathLst>
              <a:path w="322" h="383" extrusionOk="0">
                <a:moveTo>
                  <a:pt x="321" y="0"/>
                </a:moveTo>
                <a:lnTo>
                  <a:pt x="0" y="382"/>
                </a:lnTo>
                <a:lnTo>
                  <a:pt x="321" y="382"/>
                </a:lnTo>
                <a:lnTo>
                  <a:pt x="321" y="0"/>
                </a:lnTo>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18" name="Google Shape;118;p2"/>
          <p:cNvSpPr/>
          <p:nvPr/>
        </p:nvSpPr>
        <p:spPr>
          <a:xfrm>
            <a:off x="1136758" y="2709584"/>
            <a:ext cx="129730" cy="141860"/>
          </a:xfrm>
          <a:custGeom>
            <a:avLst/>
            <a:gdLst/>
            <a:ahLst/>
            <a:cxnLst/>
            <a:rect l="l" t="t" r="r" b="b"/>
            <a:pathLst>
              <a:path w="322" h="383" extrusionOk="0">
                <a:moveTo>
                  <a:pt x="0" y="0"/>
                </a:moveTo>
                <a:lnTo>
                  <a:pt x="321" y="382"/>
                </a:lnTo>
                <a:lnTo>
                  <a:pt x="0" y="382"/>
                </a:lnTo>
                <a:lnTo>
                  <a:pt x="0" y="0"/>
                </a:lnTo>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19" name="Google Shape;119;p2"/>
          <p:cNvSpPr/>
          <p:nvPr/>
        </p:nvSpPr>
        <p:spPr>
          <a:xfrm>
            <a:off x="537872" y="2616315"/>
            <a:ext cx="598886" cy="521784"/>
          </a:xfrm>
          <a:custGeom>
            <a:avLst/>
            <a:gdLst/>
            <a:ahLst/>
            <a:cxnLst/>
            <a:rect l="l" t="t" r="r" b="b"/>
            <a:pathLst>
              <a:path w="1487" h="1409" extrusionOk="0">
                <a:moveTo>
                  <a:pt x="1486" y="1408"/>
                </a:moveTo>
                <a:lnTo>
                  <a:pt x="0" y="1408"/>
                </a:lnTo>
                <a:lnTo>
                  <a:pt x="0" y="0"/>
                </a:lnTo>
                <a:lnTo>
                  <a:pt x="1486" y="0"/>
                </a:lnTo>
                <a:lnTo>
                  <a:pt x="1486" y="1408"/>
                </a:lnTo>
              </a:path>
            </a:pathLst>
          </a:custGeom>
          <a:solidFill>
            <a:srgbClr val="31538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20" name="Google Shape;120;p2"/>
          <p:cNvSpPr/>
          <p:nvPr/>
        </p:nvSpPr>
        <p:spPr>
          <a:xfrm>
            <a:off x="537872" y="3136468"/>
            <a:ext cx="193704" cy="213605"/>
          </a:xfrm>
          <a:custGeom>
            <a:avLst/>
            <a:gdLst/>
            <a:ahLst/>
            <a:cxnLst/>
            <a:rect l="l" t="t" r="r" b="b"/>
            <a:pathLst>
              <a:path w="482" h="576" extrusionOk="0">
                <a:moveTo>
                  <a:pt x="0" y="0"/>
                </a:moveTo>
                <a:lnTo>
                  <a:pt x="481" y="575"/>
                </a:lnTo>
                <a:lnTo>
                  <a:pt x="481" y="0"/>
                </a:lnTo>
                <a:lnTo>
                  <a:pt x="0" y="0"/>
                </a:lnTo>
              </a:path>
            </a:pathLst>
          </a:custGeom>
          <a:solidFill>
            <a:srgbClr val="121143">
              <a:alpha val="4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21" name="Google Shape;121;p2"/>
          <p:cNvSpPr/>
          <p:nvPr/>
        </p:nvSpPr>
        <p:spPr>
          <a:xfrm>
            <a:off x="943054" y="3136468"/>
            <a:ext cx="193704" cy="213605"/>
          </a:xfrm>
          <a:custGeom>
            <a:avLst/>
            <a:gdLst/>
            <a:ahLst/>
            <a:cxnLst/>
            <a:rect l="l" t="t" r="r" b="b"/>
            <a:pathLst>
              <a:path w="482" h="576" extrusionOk="0">
                <a:moveTo>
                  <a:pt x="481" y="0"/>
                </a:moveTo>
                <a:lnTo>
                  <a:pt x="0" y="575"/>
                </a:lnTo>
                <a:lnTo>
                  <a:pt x="0" y="0"/>
                </a:lnTo>
                <a:lnTo>
                  <a:pt x="481" y="0"/>
                </a:lnTo>
              </a:path>
            </a:pathLst>
          </a:custGeom>
          <a:solidFill>
            <a:srgbClr val="121143">
              <a:alpha val="4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122" name="Google Shape;122;p2"/>
          <p:cNvSpPr txBox="1"/>
          <p:nvPr/>
        </p:nvSpPr>
        <p:spPr>
          <a:xfrm>
            <a:off x="1208075" y="2898827"/>
            <a:ext cx="2031000" cy="261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it-IT" sz="1100" b="0" i="0" u="none" strike="noStrike" kern="0" cap="none" spc="0" normalizeH="0" baseline="0" noProof="0" dirty="0" err="1" smtClean="0">
                <a:ln>
                  <a:noFill/>
                </a:ln>
                <a:solidFill>
                  <a:srgbClr val="0D2F70"/>
                </a:solidFill>
                <a:effectLst/>
                <a:uLnTx/>
                <a:uFillTx/>
                <a:latin typeface="Calibri"/>
                <a:ea typeface="Calibri"/>
                <a:cs typeface="Calibri"/>
                <a:sym typeface="Calibri"/>
              </a:rPr>
              <a:t>Countries</a:t>
            </a:r>
            <a:r>
              <a:rPr kumimoji="0" lang="it-IT" sz="1100" b="0" i="0" u="none" strike="noStrike" kern="0" cap="none" spc="0" normalizeH="0" baseline="0" noProof="0" dirty="0" smtClean="0">
                <a:ln>
                  <a:noFill/>
                </a:ln>
                <a:solidFill>
                  <a:srgbClr val="0D2F70"/>
                </a:solidFill>
                <a:effectLst/>
                <a:uLnTx/>
                <a:uFillTx/>
                <a:latin typeface="Calibri"/>
                <a:ea typeface="Calibri"/>
                <a:cs typeface="Calibri"/>
                <a:sym typeface="Calibri"/>
              </a:rPr>
              <a:t> with </a:t>
            </a:r>
            <a:r>
              <a:rPr kumimoji="0" lang="it-IT" sz="1100" b="1" i="0" u="none" strike="noStrike" kern="0" cap="none" spc="0" normalizeH="0" baseline="0" noProof="0" dirty="0" smtClean="0">
                <a:ln>
                  <a:noFill/>
                </a:ln>
                <a:solidFill>
                  <a:srgbClr val="0D2F70"/>
                </a:solidFill>
                <a:effectLst/>
                <a:uLnTx/>
                <a:uFillTx/>
                <a:latin typeface="Calibri"/>
                <a:ea typeface="Calibri"/>
                <a:cs typeface="Calibri"/>
                <a:sym typeface="Calibri"/>
              </a:rPr>
              <a:t>production sites</a:t>
            </a:r>
            <a:endParaRPr kumimoji="0" sz="1800" b="0" i="0" u="none" strike="noStrike" kern="0" cap="none" spc="0" normalizeH="0" baseline="0" noProof="0" dirty="0">
              <a:ln>
                <a:noFill/>
              </a:ln>
              <a:solidFill>
                <a:srgbClr val="0D2F70"/>
              </a:solidFill>
              <a:effectLst/>
              <a:uLnTx/>
              <a:uFillTx/>
              <a:latin typeface="Arial"/>
              <a:ea typeface="Arial"/>
              <a:cs typeface="Arial"/>
              <a:sym typeface="Arial"/>
            </a:endParaRPr>
          </a:p>
        </p:txBody>
      </p:sp>
      <p:sp>
        <p:nvSpPr>
          <p:cNvPr id="123" name="Google Shape;123;p2"/>
          <p:cNvSpPr txBox="1"/>
          <p:nvPr/>
        </p:nvSpPr>
        <p:spPr>
          <a:xfrm>
            <a:off x="461678" y="2606852"/>
            <a:ext cx="746400" cy="461700"/>
          </a:xfrm>
          <a:prstGeom prst="rect">
            <a:avLst/>
          </a:prstGeom>
          <a:noFill/>
          <a:ln>
            <a:noFill/>
          </a:ln>
        </p:spPr>
        <p:txBody>
          <a:bodyPr spcFirstLastPara="1" wrap="square" lIns="91425" tIns="45700" rIns="91425" bIns="45700" anchor="b"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it-IT" sz="2400" b="1" i="0" u="none" strike="noStrike" kern="0" cap="none" spc="0" normalizeH="0" baseline="0" noProof="0">
                <a:ln>
                  <a:noFill/>
                </a:ln>
                <a:solidFill>
                  <a:srgbClr val="FFFFFF"/>
                </a:solidFill>
                <a:effectLst/>
                <a:uLnTx/>
                <a:uFillTx/>
                <a:latin typeface="Poppins"/>
                <a:ea typeface="Poppins"/>
                <a:cs typeface="Poppins"/>
                <a:sym typeface="Poppins"/>
              </a:rPr>
              <a:t>11</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941551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09" name="Google Shape;109;p21"/>
          <p:cNvSpPr txBox="1"/>
          <p:nvPr/>
        </p:nvSpPr>
        <p:spPr>
          <a:xfrm>
            <a:off x="3106378" y="3865673"/>
            <a:ext cx="2774592" cy="9386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dirty="0" smtClean="0">
                <a:solidFill>
                  <a:srgbClr val="0D2F70"/>
                </a:solidFill>
              </a:rPr>
              <a:t>zoppasindustries.com</a:t>
            </a:r>
          </a:p>
          <a:p>
            <a:pPr marL="0" marR="0" lvl="0" indent="0" algn="l" rtl="0">
              <a:lnSpc>
                <a:spcPct val="100000"/>
              </a:lnSpc>
              <a:spcBef>
                <a:spcPts val="0"/>
              </a:spcBef>
              <a:spcAft>
                <a:spcPts val="0"/>
              </a:spcAft>
              <a:buClr>
                <a:srgbClr val="000000"/>
              </a:buClr>
              <a:buSzPts val="1100"/>
              <a:buFont typeface="Arial"/>
              <a:buNone/>
            </a:pPr>
            <a:endParaRPr lang="en" sz="1100" b="1" dirty="0">
              <a:solidFill>
                <a:srgbClr val="0D2F70"/>
              </a:solidFill>
            </a:endParaRPr>
          </a:p>
          <a:p>
            <a:pPr marL="0" marR="0" lvl="0" indent="0" algn="l" rtl="0">
              <a:lnSpc>
                <a:spcPct val="100000"/>
              </a:lnSpc>
              <a:spcBef>
                <a:spcPts val="0"/>
              </a:spcBef>
              <a:spcAft>
                <a:spcPts val="0"/>
              </a:spcAft>
              <a:buClr>
                <a:srgbClr val="000000"/>
              </a:buClr>
              <a:buSzPts val="1100"/>
              <a:buFont typeface="Arial"/>
              <a:buNone/>
            </a:pPr>
            <a:r>
              <a:rPr lang="en" sz="1100" b="1" i="0" u="none" strike="noStrike" cap="none" dirty="0" smtClean="0">
                <a:solidFill>
                  <a:srgbClr val="0D2F70"/>
                </a:solidFill>
                <a:hlinkClick r:id="rId4"/>
              </a:rPr>
              <a:t>space@zoppas.com</a:t>
            </a:r>
            <a:endParaRPr lang="en" sz="1100" b="1" i="0" u="none" strike="noStrike" cap="none" dirty="0" smtClean="0">
              <a:solidFill>
                <a:srgbClr val="0D2F70"/>
              </a:solidFill>
            </a:endParaRPr>
          </a:p>
          <a:p>
            <a:pPr marL="0" marR="0" lvl="0" indent="0" algn="l" rtl="0">
              <a:lnSpc>
                <a:spcPct val="100000"/>
              </a:lnSpc>
              <a:spcBef>
                <a:spcPts val="0"/>
              </a:spcBef>
              <a:spcAft>
                <a:spcPts val="0"/>
              </a:spcAft>
              <a:buClr>
                <a:srgbClr val="000000"/>
              </a:buClr>
              <a:buSzPts val="1100"/>
              <a:buFont typeface="Arial"/>
              <a:buNone/>
            </a:pPr>
            <a:r>
              <a:rPr lang="en-GB" sz="1100" b="1" dirty="0">
                <a:solidFill>
                  <a:srgbClr val="0D2F70"/>
                </a:solidFill>
                <a:hlinkClick r:id="rId5"/>
              </a:rPr>
              <a:t>a</a:t>
            </a:r>
            <a:r>
              <a:rPr lang="en" sz="1100" b="1" dirty="0" smtClean="0">
                <a:solidFill>
                  <a:srgbClr val="0D2F70"/>
                </a:solidFill>
                <a:hlinkClick r:id="rId5"/>
              </a:rPr>
              <a:t>lessandra.marcer@zoppas.com</a:t>
            </a:r>
            <a:endParaRPr lang="en" sz="1100" b="1" dirty="0" smtClean="0">
              <a:solidFill>
                <a:srgbClr val="0D2F70"/>
              </a:solidFill>
            </a:endParaRPr>
          </a:p>
          <a:p>
            <a:pPr marL="0" marR="0" lvl="0" indent="0" algn="l" rtl="0">
              <a:lnSpc>
                <a:spcPct val="100000"/>
              </a:lnSpc>
              <a:spcBef>
                <a:spcPts val="0"/>
              </a:spcBef>
              <a:spcAft>
                <a:spcPts val="0"/>
              </a:spcAft>
              <a:buClr>
                <a:srgbClr val="000000"/>
              </a:buClr>
              <a:buSzPts val="1100"/>
              <a:buFont typeface="Arial"/>
              <a:buNone/>
            </a:pPr>
            <a:r>
              <a:rPr lang="en" sz="1100" b="1" dirty="0" smtClean="0">
                <a:solidFill>
                  <a:srgbClr val="0D2F70"/>
                </a:solidFill>
                <a:hlinkClick r:id="rId6"/>
              </a:rPr>
              <a:t>riccardo.pison@zoppas.com</a:t>
            </a:r>
            <a:r>
              <a:rPr lang="en" sz="1100" b="1" dirty="0" smtClean="0">
                <a:solidFill>
                  <a:srgbClr val="0D2F70"/>
                </a:solidFill>
              </a:rPr>
              <a:t>  </a:t>
            </a:r>
            <a:endParaRPr sz="1400" b="1" i="0" u="none" strike="noStrike" cap="none" dirty="0">
              <a:solidFill>
                <a:srgbClr val="0D2F70"/>
              </a:solidFill>
            </a:endParaRPr>
          </a:p>
        </p:txBody>
      </p:sp>
      <p:pic>
        <p:nvPicPr>
          <p:cNvPr id="110" name="Google Shape;110;p21" descr="https://encrypted-tbn3.gstatic.com/images?q=tbn:ANd9GcT8zj7Dn2fNH0fxEA1kMm8fOOrN_RYR096qsVEQGnLd24f9xnKp">
            <a:hlinkClick r:id="rId7"/>
          </p:cNvPr>
          <p:cNvPicPr preferRelativeResize="0"/>
          <p:nvPr/>
        </p:nvPicPr>
        <p:blipFill rotWithShape="1">
          <a:blip r:embed="rId8">
            <a:alphaModFix/>
          </a:blip>
          <a:srcRect/>
          <a:stretch/>
        </p:blipFill>
        <p:spPr>
          <a:xfrm>
            <a:off x="4805226" y="3790329"/>
            <a:ext cx="432048" cy="432048"/>
          </a:xfrm>
          <a:prstGeom prst="rect">
            <a:avLst/>
          </a:prstGeom>
          <a:noFill/>
          <a:ln>
            <a:noFill/>
          </a:ln>
        </p:spPr>
      </p:pic>
      <p:pic>
        <p:nvPicPr>
          <p:cNvPr id="111" name="Google Shape;111;p21" descr="https://encrypted-tbn2.gstatic.com/images?q=tbn:ANd9GcQa5CgMzeBvpxAMWFQySMKChH2_4MAVyltZTrEjgfhw91akmiHJ">
            <a:hlinkClick r:id="rId9"/>
          </p:cNvPr>
          <p:cNvPicPr preferRelativeResize="0"/>
          <p:nvPr/>
        </p:nvPicPr>
        <p:blipFill rotWithShape="1">
          <a:blip r:embed="rId10">
            <a:alphaModFix/>
          </a:blip>
          <a:srcRect/>
          <a:stretch/>
        </p:blipFill>
        <p:spPr>
          <a:xfrm>
            <a:off x="5378586" y="3783670"/>
            <a:ext cx="432048" cy="432048"/>
          </a:xfrm>
          <a:prstGeom prst="rect">
            <a:avLst/>
          </a:prstGeom>
          <a:noFill/>
          <a:ln>
            <a:noFill/>
          </a:ln>
        </p:spPr>
      </p:pic>
      <p:sp>
        <p:nvSpPr>
          <p:cNvPr id="6" name="Google Shape;659;g11f273f40b7_2_972"/>
          <p:cNvSpPr/>
          <p:nvPr/>
        </p:nvSpPr>
        <p:spPr>
          <a:xfrm>
            <a:off x="1475792" y="2442137"/>
            <a:ext cx="6946800" cy="590700"/>
          </a:xfrm>
          <a:prstGeom prst="rect">
            <a:avLst/>
          </a:prstGeom>
          <a:noFill/>
          <a:ln>
            <a:noFill/>
          </a:ln>
        </p:spPr>
        <p:txBody>
          <a:bodyPr spcFirstLastPara="1" wrap="square" lIns="91425" tIns="45700" rIns="91425" bIns="45700" anchor="t" anchorCtr="0">
            <a:noAutofit/>
          </a:bodyPr>
          <a:lstStyle/>
          <a:p>
            <a:pPr marL="0" marR="0" lvl="0" indent="180975" algn="l" rtl="0">
              <a:lnSpc>
                <a:spcPct val="90000"/>
              </a:lnSpc>
              <a:spcBef>
                <a:spcPts val="0"/>
              </a:spcBef>
              <a:spcAft>
                <a:spcPts val="0"/>
              </a:spcAft>
              <a:buClr>
                <a:srgbClr val="4F81BD"/>
              </a:buClr>
              <a:buSzPts val="3600"/>
              <a:buFont typeface="Arial"/>
              <a:buNone/>
            </a:pPr>
            <a:r>
              <a:rPr lang="it-IT" sz="3600" b="1" i="0" u="none" strike="noStrike" cap="none" dirty="0" err="1">
                <a:solidFill>
                  <a:srgbClr val="4F81BD"/>
                </a:solidFill>
                <a:latin typeface="Arial"/>
                <a:ea typeface="Arial"/>
                <a:cs typeface="Arial"/>
                <a:sym typeface="Arial"/>
              </a:rPr>
              <a:t>Growing</a:t>
            </a:r>
            <a:r>
              <a:rPr lang="it-IT" sz="3600" b="1" i="0" u="none" strike="noStrike" cap="none" dirty="0">
                <a:solidFill>
                  <a:srgbClr val="4F81BD"/>
                </a:solidFill>
                <a:latin typeface="Arial"/>
                <a:ea typeface="Arial"/>
                <a:cs typeface="Arial"/>
                <a:sym typeface="Arial"/>
              </a:rPr>
              <a:t> </a:t>
            </a:r>
            <a:r>
              <a:rPr lang="it-IT" sz="3600" b="1" i="0" u="none" strike="noStrike" cap="none" dirty="0" err="1">
                <a:solidFill>
                  <a:srgbClr val="4F81BD"/>
                </a:solidFill>
                <a:latin typeface="Arial"/>
                <a:ea typeface="Arial"/>
                <a:cs typeface="Arial"/>
                <a:sym typeface="Arial"/>
              </a:rPr>
              <a:t>Together</a:t>
            </a:r>
            <a:r>
              <a:rPr lang="it-IT" sz="3600" b="1" i="0" u="none" strike="noStrike" cap="none" dirty="0">
                <a:solidFill>
                  <a:srgbClr val="4F81BD"/>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7" name="Google Shape;660;g11f273f40b7_2_972"/>
          <p:cNvSpPr/>
          <p:nvPr/>
        </p:nvSpPr>
        <p:spPr>
          <a:xfrm>
            <a:off x="6406171" y="2127834"/>
            <a:ext cx="1079499" cy="792162"/>
          </a:xfrm>
          <a:custGeom>
            <a:avLst/>
            <a:gdLst/>
            <a:ahLst/>
            <a:cxnLst/>
            <a:rect l="l" t="t" r="r" b="b"/>
            <a:pathLst>
              <a:path w="980" h="746" extrusionOk="0">
                <a:moveTo>
                  <a:pt x="943" y="672"/>
                </a:moveTo>
                <a:cubicBezTo>
                  <a:pt x="943" y="672"/>
                  <a:pt x="141" y="672"/>
                  <a:pt x="74" y="672"/>
                </a:cubicBezTo>
                <a:cubicBezTo>
                  <a:pt x="74" y="294"/>
                  <a:pt x="74" y="294"/>
                  <a:pt x="74" y="294"/>
                </a:cubicBezTo>
                <a:cubicBezTo>
                  <a:pt x="123" y="343"/>
                  <a:pt x="179" y="399"/>
                  <a:pt x="179" y="399"/>
                </a:cubicBezTo>
                <a:cubicBezTo>
                  <a:pt x="194" y="414"/>
                  <a:pt x="217" y="414"/>
                  <a:pt x="231" y="399"/>
                </a:cubicBezTo>
                <a:cubicBezTo>
                  <a:pt x="231" y="399"/>
                  <a:pt x="315" y="316"/>
                  <a:pt x="349" y="281"/>
                </a:cubicBezTo>
                <a:cubicBezTo>
                  <a:pt x="379" y="311"/>
                  <a:pt x="431" y="363"/>
                  <a:pt x="431" y="363"/>
                </a:cubicBezTo>
                <a:cubicBezTo>
                  <a:pt x="438" y="370"/>
                  <a:pt x="448" y="374"/>
                  <a:pt x="457" y="374"/>
                </a:cubicBezTo>
                <a:cubicBezTo>
                  <a:pt x="467" y="374"/>
                  <a:pt x="476" y="370"/>
                  <a:pt x="483" y="363"/>
                </a:cubicBezTo>
                <a:cubicBezTo>
                  <a:pt x="723" y="123"/>
                  <a:pt x="723" y="123"/>
                  <a:pt x="723" y="123"/>
                </a:cubicBezTo>
                <a:cubicBezTo>
                  <a:pt x="723" y="157"/>
                  <a:pt x="723" y="189"/>
                  <a:pt x="723" y="189"/>
                </a:cubicBezTo>
                <a:cubicBezTo>
                  <a:pt x="723" y="209"/>
                  <a:pt x="740" y="225"/>
                  <a:pt x="760" y="225"/>
                </a:cubicBezTo>
                <a:cubicBezTo>
                  <a:pt x="781" y="225"/>
                  <a:pt x="797" y="209"/>
                  <a:pt x="797" y="189"/>
                </a:cubicBezTo>
                <a:cubicBezTo>
                  <a:pt x="797" y="37"/>
                  <a:pt x="797" y="37"/>
                  <a:pt x="797" y="37"/>
                </a:cubicBezTo>
                <a:cubicBezTo>
                  <a:pt x="797" y="17"/>
                  <a:pt x="781" y="0"/>
                  <a:pt x="760" y="0"/>
                </a:cubicBezTo>
                <a:cubicBezTo>
                  <a:pt x="609" y="0"/>
                  <a:pt x="609" y="0"/>
                  <a:pt x="609" y="0"/>
                </a:cubicBezTo>
                <a:cubicBezTo>
                  <a:pt x="588" y="0"/>
                  <a:pt x="572" y="17"/>
                  <a:pt x="572" y="37"/>
                </a:cubicBezTo>
                <a:cubicBezTo>
                  <a:pt x="572" y="57"/>
                  <a:pt x="588" y="74"/>
                  <a:pt x="609" y="74"/>
                </a:cubicBezTo>
                <a:cubicBezTo>
                  <a:pt x="609" y="74"/>
                  <a:pt x="637" y="74"/>
                  <a:pt x="669" y="74"/>
                </a:cubicBezTo>
                <a:cubicBezTo>
                  <a:pt x="643" y="99"/>
                  <a:pt x="495" y="247"/>
                  <a:pt x="457" y="285"/>
                </a:cubicBezTo>
                <a:cubicBezTo>
                  <a:pt x="427" y="255"/>
                  <a:pt x="376" y="203"/>
                  <a:pt x="376" y="203"/>
                </a:cubicBezTo>
                <a:cubicBezTo>
                  <a:pt x="369" y="196"/>
                  <a:pt x="359" y="192"/>
                  <a:pt x="349" y="192"/>
                </a:cubicBezTo>
                <a:cubicBezTo>
                  <a:pt x="340" y="192"/>
                  <a:pt x="330" y="196"/>
                  <a:pt x="323" y="203"/>
                </a:cubicBezTo>
                <a:cubicBezTo>
                  <a:pt x="323" y="203"/>
                  <a:pt x="240" y="286"/>
                  <a:pt x="205" y="321"/>
                </a:cubicBezTo>
                <a:cubicBezTo>
                  <a:pt x="168" y="284"/>
                  <a:pt x="63" y="179"/>
                  <a:pt x="63" y="179"/>
                </a:cubicBezTo>
                <a:cubicBezTo>
                  <a:pt x="52" y="168"/>
                  <a:pt x="36" y="165"/>
                  <a:pt x="23" y="171"/>
                </a:cubicBezTo>
                <a:cubicBezTo>
                  <a:pt x="9" y="177"/>
                  <a:pt x="0" y="190"/>
                  <a:pt x="0" y="205"/>
                </a:cubicBezTo>
                <a:cubicBezTo>
                  <a:pt x="0" y="709"/>
                  <a:pt x="0" y="709"/>
                  <a:pt x="0" y="709"/>
                </a:cubicBezTo>
                <a:cubicBezTo>
                  <a:pt x="0" y="729"/>
                  <a:pt x="16" y="746"/>
                  <a:pt x="37" y="746"/>
                </a:cubicBezTo>
                <a:cubicBezTo>
                  <a:pt x="943" y="746"/>
                  <a:pt x="943" y="746"/>
                  <a:pt x="943" y="746"/>
                </a:cubicBezTo>
                <a:cubicBezTo>
                  <a:pt x="964" y="746"/>
                  <a:pt x="980" y="729"/>
                  <a:pt x="980" y="709"/>
                </a:cubicBezTo>
                <a:cubicBezTo>
                  <a:pt x="980" y="689"/>
                  <a:pt x="964" y="672"/>
                  <a:pt x="943" y="672"/>
                </a:cubicBezTo>
                <a:close/>
              </a:path>
            </a:pathLst>
          </a:custGeom>
          <a:solidFill>
            <a:srgbClr val="4F81B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3977351" y="1014822"/>
            <a:ext cx="5077695" cy="3740058"/>
          </a:xfrm>
          <a:prstGeom prst="rect">
            <a:avLst/>
          </a:prstGeom>
        </p:spPr>
      </p:pic>
      <p:sp>
        <p:nvSpPr>
          <p:cNvPr id="65" name="Google Shape;65;p15"/>
          <p:cNvSpPr txBox="1"/>
          <p:nvPr/>
        </p:nvSpPr>
        <p:spPr>
          <a:xfrm>
            <a:off x="255006" y="0"/>
            <a:ext cx="5957100" cy="896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50" b="1" i="0" u="none" strike="noStrike" kern="0" cap="none" spc="0" normalizeH="0" baseline="0" noProof="0">
                <a:ln>
                  <a:noFill/>
                </a:ln>
                <a:solidFill>
                  <a:srgbClr val="FFFFFF"/>
                </a:solidFill>
                <a:effectLst/>
                <a:uLnTx/>
                <a:uFillTx/>
                <a:latin typeface="Arial"/>
                <a:cs typeface="Arial"/>
                <a:sym typeface="Arial"/>
              </a:rPr>
              <a:t>FLEXIBLE HEATERS: DEFINITION</a:t>
            </a:r>
            <a:endParaRPr kumimoji="0" sz="1650" b="1" i="0" u="none" strike="noStrike" kern="0" cap="none" spc="0" normalizeH="0" baseline="0" noProof="0">
              <a:ln>
                <a:noFill/>
              </a:ln>
              <a:solidFill>
                <a:srgbClr val="FFFFFF"/>
              </a:solidFill>
              <a:effectLst/>
              <a:uLnTx/>
              <a:uFillTx/>
              <a:latin typeface="Arial"/>
              <a:cs typeface="Arial"/>
              <a:sym typeface="Arial"/>
            </a:endParaRPr>
          </a:p>
        </p:txBody>
      </p:sp>
      <p:sp>
        <p:nvSpPr>
          <p:cNvPr id="66" name="Google Shape;66;p15"/>
          <p:cNvSpPr txBox="1"/>
          <p:nvPr/>
        </p:nvSpPr>
        <p:spPr>
          <a:xfrm>
            <a:off x="244925" y="1245000"/>
            <a:ext cx="3156366" cy="377484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2F5496"/>
                </a:solidFill>
                <a:effectLst/>
                <a:uLnTx/>
                <a:uFillTx/>
                <a:latin typeface="Arial"/>
                <a:cs typeface="Arial"/>
                <a:sym typeface="Arial"/>
              </a:rPr>
              <a:t>Flexible Heaters are crucial components for </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the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Thermal </a:t>
            </a:r>
            <a:r>
              <a:rPr kumimoji="0" lang="en" sz="1200" b="1" i="0" u="none" strike="noStrike" kern="0" cap="none" spc="0" normalizeH="0" baseline="0" noProof="0" dirty="0">
                <a:ln>
                  <a:noFill/>
                </a:ln>
                <a:solidFill>
                  <a:srgbClr val="2F5496"/>
                </a:solidFill>
                <a:effectLst/>
                <a:uLnTx/>
                <a:uFillTx/>
                <a:latin typeface="Arial"/>
                <a:cs typeface="Arial"/>
                <a:sym typeface="Arial"/>
              </a:rPr>
              <a:t>control</a:t>
            </a:r>
            <a:r>
              <a:rPr kumimoji="0" lang="en" sz="1200" b="0" i="0" u="none" strike="noStrike" kern="0" cap="none" spc="0" normalizeH="0" baseline="0" noProof="0" dirty="0">
                <a:ln>
                  <a:noFill/>
                </a:ln>
                <a:solidFill>
                  <a:srgbClr val="2F5496"/>
                </a:solidFill>
                <a:effectLst/>
                <a:uLnTx/>
                <a:uFillTx/>
                <a:latin typeface="Arial"/>
                <a:cs typeface="Arial"/>
                <a:sym typeface="Arial"/>
              </a:rPr>
              <a:t>, thanks to </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their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versatility </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and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efficiency </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in </a:t>
            </a:r>
            <a:r>
              <a:rPr kumimoji="0" lang="en" sz="1200" b="0" i="0" u="none" strike="noStrike" kern="0" cap="none" spc="0" normalizeH="0" baseline="0" noProof="0" dirty="0">
                <a:ln>
                  <a:noFill/>
                </a:ln>
                <a:solidFill>
                  <a:srgbClr val="2F5496"/>
                </a:solidFill>
                <a:effectLst/>
                <a:uLnTx/>
                <a:uFillTx/>
                <a:latin typeface="Arial"/>
                <a:cs typeface="Arial"/>
                <a:sym typeface="Arial"/>
              </a:rPr>
              <a:t>the uniform distribution of heat at different power densities.</a:t>
            </a:r>
            <a:endParaRPr kumimoji="0" sz="1200" b="0" i="0" u="none" strike="noStrike" kern="0" cap="none" spc="0" normalizeH="0" baseline="0" noProof="0" dirty="0">
              <a:ln>
                <a:noFill/>
              </a:ln>
              <a:solidFill>
                <a:srgbClr val="2F5496"/>
              </a:solidFill>
              <a:effectLst/>
              <a:uLnTx/>
              <a:uFillTx/>
              <a:latin typeface="Arial"/>
              <a:cs typeface="Arial"/>
              <a:sym typeface="Arial"/>
            </a:endParaRPr>
          </a:p>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2F5496"/>
              </a:solidFill>
              <a:effectLst/>
              <a:uLnTx/>
              <a:uFillTx/>
              <a:latin typeface="Arial"/>
              <a:cs typeface="Arial"/>
              <a:sym typeface="Arial"/>
            </a:endParaRPr>
          </a:p>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2F5496"/>
                </a:solidFill>
                <a:effectLst/>
                <a:uLnTx/>
                <a:uFillTx/>
                <a:latin typeface="Arial"/>
                <a:cs typeface="Arial"/>
                <a:sym typeface="Arial"/>
              </a:rPr>
              <a:t>They are widely used in various parts </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of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satellites </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or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habitable </a:t>
            </a:r>
            <a:r>
              <a:rPr kumimoji="0" lang="en" sz="1200" b="1" i="0" u="none" strike="noStrike" kern="0" cap="none" spc="0" normalizeH="0" baseline="0" noProof="0" dirty="0">
                <a:ln>
                  <a:noFill/>
                </a:ln>
                <a:solidFill>
                  <a:srgbClr val="2F5496"/>
                </a:solidFill>
                <a:effectLst/>
                <a:uLnTx/>
                <a:uFillTx/>
                <a:latin typeface="Arial"/>
                <a:cs typeface="Arial"/>
                <a:sym typeface="Arial"/>
              </a:rPr>
              <a:t>modules</a:t>
            </a:r>
            <a:r>
              <a:rPr kumimoji="0" lang="en" sz="1200" b="0" i="0" u="none" strike="noStrike" kern="0" cap="none" spc="0" normalizeH="0" baseline="0" noProof="0" dirty="0">
                <a:ln>
                  <a:noFill/>
                </a:ln>
                <a:solidFill>
                  <a:srgbClr val="2F5496"/>
                </a:solidFill>
                <a:effectLst/>
                <a:uLnTx/>
                <a:uFillTx/>
                <a:latin typeface="Arial"/>
                <a:cs typeface="Arial"/>
                <a:sym typeface="Arial"/>
              </a:rPr>
              <a:t>, including propulsion elements, electronics, batteries, structures, optics, detectors and more.</a:t>
            </a:r>
            <a:endParaRPr kumimoji="0" sz="1200" b="0" i="0" u="none" strike="noStrike" kern="0" cap="none" spc="0" normalizeH="0" baseline="0" noProof="0" dirty="0">
              <a:ln>
                <a:noFill/>
              </a:ln>
              <a:solidFill>
                <a:srgbClr val="2F5496"/>
              </a:solidFill>
              <a:effectLst/>
              <a:uLnTx/>
              <a:uFillTx/>
              <a:latin typeface="Arial"/>
              <a:cs typeface="Arial"/>
              <a:sym typeface="Arial"/>
            </a:endParaRPr>
          </a:p>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2F5496"/>
              </a:solidFill>
              <a:effectLst/>
              <a:uLnTx/>
              <a:uFillTx/>
              <a:latin typeface="Arial"/>
              <a:cs typeface="Arial"/>
              <a:sym typeface="Arial"/>
            </a:endParaRPr>
          </a:p>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2F5496"/>
                </a:solidFill>
                <a:effectLst/>
                <a:uLnTx/>
                <a:uFillTx/>
                <a:latin typeface="Arial"/>
                <a:cs typeface="Arial"/>
                <a:sym typeface="Arial"/>
              </a:rPr>
              <a:t>Below are some of the key technological challenges associated with this type of product, and how Zoppas Industries Heating Element Technologies (ZIHET) is addressing them</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a:t>
            </a:r>
            <a:endParaRPr kumimoji="0" sz="1200" b="1" i="0" u="none" strike="noStrike" kern="0" cap="none" spc="0" normalizeH="0" baseline="0" noProof="0" dirty="0">
              <a:ln>
                <a:noFill/>
              </a:ln>
              <a:solidFill>
                <a:srgbClr val="2F5496"/>
              </a:solidFill>
              <a:effectLst/>
              <a:uLnTx/>
              <a:uFillTx/>
              <a:latin typeface="Arial"/>
              <a:cs typeface="Arial"/>
              <a:sym typeface="Arial"/>
            </a:endParaRPr>
          </a:p>
        </p:txBody>
      </p:sp>
      <p:pic>
        <p:nvPicPr>
          <p:cNvPr id="67" name="Google Shape;67;p15"/>
          <p:cNvPicPr preferRelativeResize="0"/>
          <p:nvPr/>
        </p:nvPicPr>
        <p:blipFill rotWithShape="1">
          <a:blip r:embed="rId5">
            <a:alphaModFix/>
          </a:blip>
          <a:srcRect/>
          <a:stretch/>
        </p:blipFill>
        <p:spPr>
          <a:xfrm>
            <a:off x="7289025" y="3394167"/>
            <a:ext cx="1854975" cy="1572689"/>
          </a:xfrm>
          <a:prstGeom prst="rect">
            <a:avLst/>
          </a:prstGeom>
          <a:noFill/>
          <a:ln>
            <a:noFill/>
          </a:ln>
        </p:spPr>
      </p:pic>
    </p:spTree>
    <p:extLst>
      <p:ext uri="{BB962C8B-B14F-4D97-AF65-F5344CB8AC3E}">
        <p14:creationId xmlns:p14="http://schemas.microsoft.com/office/powerpoint/2010/main" val="33850095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
        <p:cNvGrpSpPr/>
        <p:nvPr/>
      </p:nvGrpSpPr>
      <p:grpSpPr>
        <a:xfrm>
          <a:off x="0" y="0"/>
          <a:ext cx="0" cy="0"/>
          <a:chOff x="0" y="0"/>
          <a:chExt cx="0" cy="0"/>
        </a:xfrm>
      </p:grpSpPr>
      <p:sp>
        <p:nvSpPr>
          <p:cNvPr id="72" name="Google Shape;72;p16"/>
          <p:cNvSpPr txBox="1"/>
          <p:nvPr/>
        </p:nvSpPr>
        <p:spPr>
          <a:xfrm>
            <a:off x="255006" y="0"/>
            <a:ext cx="5957100" cy="896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650" b="1" i="0" u="none" strike="noStrike" kern="0" cap="none" spc="0" normalizeH="0" baseline="0" noProof="0" dirty="0">
                <a:ln>
                  <a:noFill/>
                </a:ln>
                <a:solidFill>
                  <a:srgbClr val="FFFFFF"/>
                </a:solidFill>
                <a:effectLst/>
                <a:uLnTx/>
                <a:uFillTx/>
                <a:latin typeface="Arial"/>
                <a:cs typeface="Arial"/>
                <a:sym typeface="Arial"/>
              </a:rPr>
              <a:t>RELIABILITY</a:t>
            </a:r>
            <a:endParaRPr kumimoji="0" sz="1650" b="1" i="0" u="none" strike="noStrike" kern="0" cap="none" spc="0" normalizeH="0" baseline="0" noProof="0" dirty="0">
              <a:ln>
                <a:noFill/>
              </a:ln>
              <a:solidFill>
                <a:srgbClr val="FFFFFF"/>
              </a:solidFill>
              <a:effectLst/>
              <a:uLnTx/>
              <a:uFillTx/>
              <a:latin typeface="Arial"/>
              <a:cs typeface="Arial"/>
              <a:sym typeface="Arial"/>
            </a:endParaRPr>
          </a:p>
        </p:txBody>
      </p:sp>
      <p:sp>
        <p:nvSpPr>
          <p:cNvPr id="73" name="Google Shape;73;p16"/>
          <p:cNvSpPr txBox="1"/>
          <p:nvPr/>
        </p:nvSpPr>
        <p:spPr>
          <a:xfrm>
            <a:off x="203361" y="975443"/>
            <a:ext cx="3984023" cy="335011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en" sz="1200" b="0" i="0" u="none" strike="noStrike" kern="0" cap="none" spc="0" normalizeH="0" baseline="0" noProof="0" dirty="0" smtClean="0">
                <a:ln>
                  <a:noFill/>
                </a:ln>
                <a:solidFill>
                  <a:srgbClr val="2F5496"/>
                </a:solidFill>
                <a:effectLst/>
                <a:uLnTx/>
                <a:uFillTx/>
                <a:latin typeface="Arial"/>
                <a:cs typeface="Arial"/>
                <a:sym typeface="Arial"/>
              </a:rPr>
              <a:t>Heaters must be extremely reliable and able to operate without failure for long periods of time.</a:t>
            </a:r>
          </a:p>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endParaRPr kumimoji="0" lang="en" sz="1200" b="0" i="0" u="none" strike="noStrike" kern="0" cap="none" spc="0" normalizeH="0" baseline="0" noProof="0" dirty="0" smtClean="0">
              <a:ln>
                <a:noFill/>
              </a:ln>
              <a:solidFill>
                <a:srgbClr val="2F5496"/>
              </a:solidFill>
              <a:effectLst/>
              <a:uLnTx/>
              <a:uFillTx/>
              <a:latin typeface="Arial"/>
              <a:cs typeface="Arial"/>
              <a:sym typeface="Arial"/>
            </a:endParaRPr>
          </a:p>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en" sz="1200" b="0" i="0" u="none" strike="noStrike" kern="0" cap="none" spc="0" normalizeH="0" baseline="0" noProof="0" dirty="0" smtClean="0">
                <a:ln>
                  <a:noFill/>
                </a:ln>
                <a:solidFill>
                  <a:srgbClr val="2F5496"/>
                </a:solidFill>
                <a:effectLst/>
                <a:uLnTx/>
                <a:uFillTx/>
                <a:latin typeface="Arial"/>
                <a:cs typeface="Arial"/>
                <a:sym typeface="Arial"/>
              </a:rPr>
              <a:t>ZIHET is a global supplier of heaters, currently the only qualified one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ESCC (ESCC 4009/002 - ESCC 4009/004) since 1992.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This</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a:ln>
                  <a:noFill/>
                </a:ln>
                <a:solidFill>
                  <a:srgbClr val="2F5496"/>
                </a:solidFill>
                <a:effectLst/>
                <a:uLnTx/>
                <a:uFillTx/>
                <a:latin typeface="Arial"/>
                <a:cs typeface="Arial"/>
                <a:sym typeface="Arial"/>
              </a:rPr>
              <a:t>certification, which is renewed every 2 years by ESA, guarantees full compatibility for the flight of the</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heaters, demonstrated by the long </a:t>
            </a:r>
            <a:r>
              <a:rPr kumimoji="0" lang="it-IT" sz="1200" b="0" i="1" u="none" strike="noStrike" kern="0" cap="none" spc="0" normalizeH="0" baseline="0" noProof="0" dirty="0" err="1" smtClean="0">
                <a:ln>
                  <a:noFill/>
                </a:ln>
                <a:solidFill>
                  <a:srgbClr val="2F5496"/>
                </a:solidFill>
                <a:effectLst/>
                <a:uLnTx/>
                <a:uFillTx/>
                <a:latin typeface="Arial"/>
                <a:cs typeface="Arial"/>
                <a:sym typeface="Arial"/>
              </a:rPr>
              <a:t>heritage</a:t>
            </a:r>
            <a:r>
              <a:rPr kumimoji="0" lang="it-IT" sz="1200" b="0" i="1"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in the main ESA, JAXA and ISRO space missions.</a:t>
            </a:r>
          </a:p>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endParaRPr kumimoji="0" lang="it-IT" sz="1200" b="0" i="0" u="none" strike="noStrike" kern="0" cap="none" spc="0" normalizeH="0" baseline="0" noProof="0" dirty="0">
              <a:ln>
                <a:noFill/>
              </a:ln>
              <a:solidFill>
                <a:srgbClr val="2F5496"/>
              </a:solidFill>
              <a:effectLst/>
              <a:uLnTx/>
              <a:uFillTx/>
              <a:latin typeface="Arial"/>
              <a:cs typeface="Arial"/>
              <a:sym typeface="Arial"/>
            </a:endParaRPr>
          </a:p>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it-IT" sz="1200" b="0" i="0" u="none" strike="noStrike" kern="0" cap="none" spc="0" normalizeH="0" baseline="0" noProof="0" dirty="0" smtClean="0">
                <a:ln>
                  <a:noFill/>
                </a:ln>
                <a:solidFill>
                  <a:srgbClr val="2F5496"/>
                </a:solidFill>
                <a:effectLst/>
                <a:uLnTx/>
                <a:uFillTx/>
                <a:latin typeface="Arial"/>
                <a:cs typeface="Arial"/>
                <a:sym typeface="Arial"/>
              </a:rPr>
              <a:t>Furthermore</a:t>
            </a:r>
            <a:r>
              <a:rPr kumimoji="0" lang="it-IT" sz="1200" b="0" i="0" u="none" strike="noStrike" kern="0" cap="none" spc="0" normalizeH="0" baseline="0" noProof="0" dirty="0">
                <a:ln>
                  <a:noFill/>
                </a:ln>
                <a:solidFill>
                  <a:srgbClr val="2F5496"/>
                </a:solidFill>
                <a:effectLst/>
                <a:uLnTx/>
                <a:uFillTx/>
                <a:latin typeface="Arial"/>
                <a:cs typeface="Arial"/>
                <a:sym typeface="Arial"/>
              </a:rPr>
              <a:t>, ZIHET offers several options in </a:t>
            </a:r>
            <a:r>
              <a:rPr kumimoji="0" lang="it-IT" sz="1200" b="0" i="0" u="none" strike="noStrike" kern="0" cap="none" spc="0" normalizeH="0" baseline="0" noProof="0" dirty="0" err="1">
                <a:ln>
                  <a:noFill/>
                </a:ln>
                <a:solidFill>
                  <a:srgbClr val="2F5496"/>
                </a:solidFill>
                <a:effectLst/>
                <a:uLnTx/>
                <a:uFillTx/>
                <a:latin typeface="Arial"/>
                <a:cs typeface="Arial"/>
                <a:sym typeface="Arial"/>
              </a:rPr>
              <a:t>terms</a:t>
            </a:r>
            <a:r>
              <a:rPr kumimoji="0" lang="it-IT" sz="1200" b="0" i="0" u="none" strike="noStrike" kern="0" cap="none" spc="0" normalizeH="0" baseline="0" noProof="0" dirty="0">
                <a:ln>
                  <a:noFill/>
                </a:ln>
                <a:solidFill>
                  <a:srgbClr val="2F5496"/>
                </a:solidFill>
                <a:effectLst/>
                <a:uLnTx/>
                <a:uFillTx/>
                <a:latin typeface="Arial"/>
                <a:cs typeface="Arial"/>
                <a:sym typeface="Arial"/>
              </a:rPr>
              <a:t> </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of </a:t>
            </a:r>
            <a:r>
              <a:rPr kumimoji="0" lang="it-IT" sz="1200" b="1" i="0" u="none" strike="noStrike" kern="0" cap="none" spc="0" normalizeH="0" baseline="0" noProof="0" dirty="0" err="1" smtClean="0">
                <a:ln>
                  <a:noFill/>
                </a:ln>
                <a:solidFill>
                  <a:srgbClr val="2F5496"/>
                </a:solidFill>
                <a:effectLst/>
                <a:uLnTx/>
                <a:uFillTx/>
                <a:latin typeface="Arial"/>
                <a:cs typeface="Arial"/>
                <a:sym typeface="Arial"/>
              </a:rPr>
              <a:t>redundancy</a:t>
            </a:r>
            <a:r>
              <a:rPr kumimoji="0" lang="it-IT" sz="1200" b="0" i="0" u="none" strike="noStrike" kern="0" cap="none" spc="0" normalizeH="0" baseline="0" noProof="0" dirty="0">
                <a:ln>
                  <a:noFill/>
                </a:ln>
                <a:solidFill>
                  <a:srgbClr val="2F5496"/>
                </a:solidFill>
                <a:effectLst/>
                <a:uLnTx/>
                <a:uFillTx/>
                <a:latin typeface="Arial"/>
                <a:cs typeface="Arial"/>
                <a:sym typeface="Arial"/>
              </a:rPr>
              <a:t>, to cover all possible thermal control system design choices: single or double circuit, single or double layer heaters.</a:t>
            </a:r>
            <a:endParaRPr kumimoji="0" sz="1200" b="1" i="0" u="none" strike="noStrike" kern="0" cap="none" spc="0" normalizeH="0" baseline="0" noProof="0" dirty="0" smtClean="0">
              <a:ln>
                <a:noFill/>
              </a:ln>
              <a:solidFill>
                <a:srgbClr val="2F5496"/>
              </a:solidFill>
              <a:effectLst/>
              <a:uLnTx/>
              <a:uFillTx/>
              <a:latin typeface="Arial"/>
              <a:cs typeface="Arial"/>
              <a:sym typeface="Aria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7460" y="1814114"/>
            <a:ext cx="2087301" cy="138891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7460" y="3282375"/>
            <a:ext cx="2092507" cy="139238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4942" y="1802447"/>
            <a:ext cx="2154233" cy="2872311"/>
          </a:xfrm>
          <a:prstGeom prst="rect">
            <a:avLst/>
          </a:prstGeom>
        </p:spPr>
      </p:pic>
      <p:pic>
        <p:nvPicPr>
          <p:cNvPr id="7" name="Google Shape;103;p20"/>
          <p:cNvPicPr preferRelativeResize="0"/>
          <p:nvPr/>
        </p:nvPicPr>
        <p:blipFill>
          <a:blip r:embed="rId7">
            <a:alphaModFix/>
          </a:blip>
          <a:stretch>
            <a:fillRect/>
          </a:stretch>
        </p:blipFill>
        <p:spPr>
          <a:xfrm>
            <a:off x="6153532" y="975443"/>
            <a:ext cx="2705525" cy="747661"/>
          </a:xfrm>
          <a:prstGeom prst="rect">
            <a:avLst/>
          </a:prstGeom>
          <a:noFill/>
          <a:ln>
            <a:noFill/>
          </a:ln>
        </p:spPr>
      </p:pic>
    </p:spTree>
    <p:extLst>
      <p:ext uri="{BB962C8B-B14F-4D97-AF65-F5344CB8AC3E}">
        <p14:creationId xmlns:p14="http://schemas.microsoft.com/office/powerpoint/2010/main" val="14715234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9"/>
        <p:cNvGrpSpPr/>
        <p:nvPr/>
      </p:nvGrpSpPr>
      <p:grpSpPr>
        <a:xfrm>
          <a:off x="0" y="0"/>
          <a:ext cx="0" cy="0"/>
          <a:chOff x="0" y="0"/>
          <a:chExt cx="0" cy="0"/>
        </a:xfrm>
      </p:grpSpPr>
      <p:sp>
        <p:nvSpPr>
          <p:cNvPr id="603" name="Google Shape;603;g16da2ce5dfe_3_30"/>
          <p:cNvSpPr txBox="1"/>
          <p:nvPr/>
        </p:nvSpPr>
        <p:spPr>
          <a:xfrm>
            <a:off x="198525" y="0"/>
            <a:ext cx="6210900" cy="8754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650"/>
              <a:buFont typeface="Arial"/>
              <a:buNone/>
              <a:tabLst/>
              <a:defRPr/>
            </a:pPr>
            <a:r>
              <a:rPr kumimoji="0" lang="it-IT" sz="1600" b="1" i="0" u="none" strike="noStrike" kern="0" cap="none" spc="0" normalizeH="0" baseline="0" noProof="0" dirty="0" smtClean="0">
                <a:ln>
                  <a:noFill/>
                </a:ln>
                <a:solidFill>
                  <a:schemeClr val="bg1"/>
                </a:solidFill>
                <a:effectLst/>
                <a:uLnTx/>
                <a:uFillTx/>
                <a:latin typeface="Arial"/>
                <a:ea typeface="Arial"/>
                <a:cs typeface="Arial"/>
                <a:sym typeface="Arial"/>
              </a:rPr>
              <a:t>Some </a:t>
            </a:r>
            <a:r>
              <a:rPr kumimoji="0" lang="it-IT" sz="1600" b="1" i="0" u="none" strike="noStrike" kern="0" cap="none" spc="0" normalizeH="0" baseline="0" noProof="0" dirty="0" err="1" smtClean="0">
                <a:ln>
                  <a:noFill/>
                </a:ln>
                <a:solidFill>
                  <a:schemeClr val="bg1"/>
                </a:solidFill>
                <a:effectLst/>
                <a:uLnTx/>
                <a:uFillTx/>
                <a:latin typeface="Arial"/>
                <a:ea typeface="Arial"/>
                <a:cs typeface="Arial"/>
                <a:sym typeface="Arial"/>
              </a:rPr>
              <a:t>examples</a:t>
            </a:r>
            <a:r>
              <a:rPr kumimoji="0" lang="it-IT" sz="1600" b="1" i="0" u="none" strike="noStrike" kern="0" cap="none" spc="0" normalizeH="0" baseline="0" noProof="0" dirty="0" smtClean="0">
                <a:ln>
                  <a:noFill/>
                </a:ln>
                <a:solidFill>
                  <a:schemeClr val="bg1"/>
                </a:solidFill>
                <a:effectLst/>
                <a:uLnTx/>
                <a:uFillTx/>
                <a:latin typeface="Arial"/>
                <a:ea typeface="Arial"/>
                <a:cs typeface="Arial"/>
                <a:sym typeface="Arial"/>
              </a:rPr>
              <a:t> of </a:t>
            </a:r>
            <a:r>
              <a:rPr kumimoji="0" lang="it-IT" sz="1600" b="1" i="0" u="none" strike="noStrike" kern="0" cap="none" spc="0" normalizeH="0" baseline="0" noProof="0" dirty="0" err="1" smtClean="0">
                <a:ln>
                  <a:noFill/>
                </a:ln>
                <a:solidFill>
                  <a:schemeClr val="bg1"/>
                </a:solidFill>
                <a:effectLst/>
                <a:uLnTx/>
                <a:uFillTx/>
                <a:latin typeface="Arial"/>
                <a:ea typeface="Arial"/>
                <a:cs typeface="Arial"/>
                <a:sym typeface="Arial"/>
              </a:rPr>
              <a:t>our</a:t>
            </a:r>
            <a:r>
              <a:rPr kumimoji="0" lang="it-IT" sz="1600" b="1" i="0" u="none" strike="noStrike" kern="0" cap="none" spc="0" normalizeH="0" baseline="0" noProof="0" dirty="0" smtClean="0">
                <a:ln>
                  <a:noFill/>
                </a:ln>
                <a:solidFill>
                  <a:schemeClr val="bg1"/>
                </a:solidFill>
                <a:effectLst/>
                <a:uLnTx/>
                <a:uFillTx/>
                <a:latin typeface="Arial"/>
                <a:ea typeface="Arial"/>
                <a:cs typeface="Arial"/>
                <a:sym typeface="Arial"/>
              </a:rPr>
              <a:t> </a:t>
            </a:r>
            <a:r>
              <a:rPr kumimoji="0" lang="it-IT" sz="1600" b="1" i="0" u="none" strike="noStrike" kern="0" cap="none" spc="0" normalizeH="0" baseline="0" noProof="0" dirty="0" err="1" smtClean="0">
                <a:ln>
                  <a:noFill/>
                </a:ln>
                <a:solidFill>
                  <a:schemeClr val="bg1"/>
                </a:solidFill>
                <a:effectLst/>
                <a:uLnTx/>
                <a:uFillTx/>
                <a:latin typeface="Arial"/>
                <a:ea typeface="Arial"/>
                <a:cs typeface="Arial"/>
                <a:sym typeface="Arial"/>
              </a:rPr>
              <a:t>heritage</a:t>
            </a:r>
            <a:endParaRPr kumimoji="0" sz="16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2" name="il_fi" descr="sax">
            <a:extLst>
              <a:ext uri="{FF2B5EF4-FFF2-40B4-BE49-F238E27FC236}">
                <a16:creationId xmlns:a16="http://schemas.microsoft.com/office/drawing/2014/main" id="{1768FAA7-0E7C-1D88-4C4C-7405314EB2CE}"/>
              </a:ext>
            </a:extLst>
          </p:cNvPr>
          <p:cNvPicPr>
            <a:picLocks noChangeArrowheads="1"/>
          </p:cNvPicPr>
          <p:nvPr/>
        </p:nvPicPr>
        <p:blipFill>
          <a:blip r:embed="rId4" cstate="print"/>
          <a:srcRect r="3855"/>
          <a:stretch>
            <a:fillRect/>
          </a:stretch>
        </p:blipFill>
        <p:spPr bwMode="auto">
          <a:xfrm>
            <a:off x="339746" y="1164252"/>
            <a:ext cx="1182552" cy="910825"/>
          </a:xfrm>
          <a:prstGeom prst="rect">
            <a:avLst/>
          </a:prstGeom>
          <a:noFill/>
          <a:ln w="9525">
            <a:noFill/>
            <a:miter lim="800000"/>
            <a:headEnd/>
            <a:tailEnd/>
          </a:ln>
        </p:spPr>
      </p:pic>
      <p:pic>
        <p:nvPicPr>
          <p:cNvPr id="13" name="il_fi" descr="Artist_s_view_of_Integral_medium">
            <a:extLst>
              <a:ext uri="{FF2B5EF4-FFF2-40B4-BE49-F238E27FC236}">
                <a16:creationId xmlns:a16="http://schemas.microsoft.com/office/drawing/2014/main" id="{091A0CC3-224E-CCE7-9D5E-CB38E7E006DE}"/>
              </a:ext>
            </a:extLst>
          </p:cNvPr>
          <p:cNvPicPr preferRelativeResize="0">
            <a:picLocks noChangeArrowheads="1"/>
          </p:cNvPicPr>
          <p:nvPr/>
        </p:nvPicPr>
        <p:blipFill>
          <a:blip r:embed="rId5" cstate="print"/>
          <a:srcRect l="4651" r="2283"/>
          <a:stretch>
            <a:fillRect/>
          </a:stretch>
        </p:blipFill>
        <p:spPr bwMode="auto">
          <a:xfrm>
            <a:off x="1725175" y="1164253"/>
            <a:ext cx="1182552" cy="910825"/>
          </a:xfrm>
          <a:prstGeom prst="rect">
            <a:avLst/>
          </a:prstGeom>
          <a:noFill/>
          <a:ln w="9525">
            <a:noFill/>
            <a:miter lim="800000"/>
            <a:headEnd/>
            <a:tailEnd/>
          </a:ln>
        </p:spPr>
      </p:pic>
      <p:pic>
        <p:nvPicPr>
          <p:cNvPr id="14" name="Picture 18" descr="XMM Satellite">
            <a:extLst>
              <a:ext uri="{FF2B5EF4-FFF2-40B4-BE49-F238E27FC236}">
                <a16:creationId xmlns:a16="http://schemas.microsoft.com/office/drawing/2014/main" id="{F2AB4A27-7BFA-5C20-B1CB-164A8350B554}"/>
              </a:ext>
            </a:extLst>
          </p:cNvPr>
          <p:cNvPicPr preferRelativeResize="0">
            <a:picLocks noChangeArrowheads="1"/>
          </p:cNvPicPr>
          <p:nvPr/>
        </p:nvPicPr>
        <p:blipFill>
          <a:blip r:embed="rId6" cstate="print"/>
          <a:srcRect t="11"/>
          <a:stretch>
            <a:fillRect/>
          </a:stretch>
        </p:blipFill>
        <p:spPr bwMode="auto">
          <a:xfrm>
            <a:off x="3144395" y="1164253"/>
            <a:ext cx="1182552" cy="910825"/>
          </a:xfrm>
          <a:prstGeom prst="rect">
            <a:avLst/>
          </a:prstGeom>
          <a:noFill/>
          <a:ln w="9525">
            <a:noFill/>
            <a:miter lim="800000"/>
            <a:headEnd/>
            <a:tailEnd/>
          </a:ln>
        </p:spPr>
      </p:pic>
      <p:pic>
        <p:nvPicPr>
          <p:cNvPr id="15" name="Picture 20" descr="envisat_si____perso_3973">
            <a:extLst>
              <a:ext uri="{FF2B5EF4-FFF2-40B4-BE49-F238E27FC236}">
                <a16:creationId xmlns:a16="http://schemas.microsoft.com/office/drawing/2014/main" id="{0EF24539-0612-9A34-06CF-F6AF9F159671}"/>
              </a:ext>
            </a:extLst>
          </p:cNvPr>
          <p:cNvPicPr preferRelativeResize="0">
            <a:picLocks noChangeArrowheads="1"/>
          </p:cNvPicPr>
          <p:nvPr/>
        </p:nvPicPr>
        <p:blipFill>
          <a:blip r:embed="rId7" cstate="print"/>
          <a:srcRect/>
          <a:stretch>
            <a:fillRect/>
          </a:stretch>
        </p:blipFill>
        <p:spPr bwMode="auto">
          <a:xfrm>
            <a:off x="339746" y="2111615"/>
            <a:ext cx="1182552" cy="910825"/>
          </a:xfrm>
          <a:prstGeom prst="rect">
            <a:avLst/>
          </a:prstGeom>
          <a:noFill/>
          <a:ln w="9525">
            <a:noFill/>
            <a:miter lim="800000"/>
            <a:headEnd/>
            <a:tailEnd/>
          </a:ln>
        </p:spPr>
      </p:pic>
      <p:sp>
        <p:nvSpPr>
          <p:cNvPr id="16" name="TextBox 18">
            <a:extLst>
              <a:ext uri="{FF2B5EF4-FFF2-40B4-BE49-F238E27FC236}">
                <a16:creationId xmlns:a16="http://schemas.microsoft.com/office/drawing/2014/main" id="{26A13BB5-A8A1-D1D0-EEC3-2536A9D2A5B9}"/>
              </a:ext>
            </a:extLst>
          </p:cNvPr>
          <p:cNvSpPr txBox="1"/>
          <p:nvPr/>
        </p:nvSpPr>
        <p:spPr>
          <a:xfrm>
            <a:off x="372330" y="1191642"/>
            <a:ext cx="447558"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SAX</a:t>
            </a:r>
          </a:p>
        </p:txBody>
      </p:sp>
      <p:sp>
        <p:nvSpPr>
          <p:cNvPr id="17" name="TextBox 19">
            <a:extLst>
              <a:ext uri="{FF2B5EF4-FFF2-40B4-BE49-F238E27FC236}">
                <a16:creationId xmlns:a16="http://schemas.microsoft.com/office/drawing/2014/main" id="{B05F9EE6-9786-2B28-0F25-142648FAFEA0}"/>
              </a:ext>
            </a:extLst>
          </p:cNvPr>
          <p:cNvSpPr txBox="1"/>
          <p:nvPr/>
        </p:nvSpPr>
        <p:spPr>
          <a:xfrm>
            <a:off x="3146630" y="1152374"/>
            <a:ext cx="67581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XMM-Newton</a:t>
            </a:r>
          </a:p>
        </p:txBody>
      </p:sp>
      <p:sp>
        <p:nvSpPr>
          <p:cNvPr id="18" name="TextBox 20">
            <a:extLst>
              <a:ext uri="{FF2B5EF4-FFF2-40B4-BE49-F238E27FC236}">
                <a16:creationId xmlns:a16="http://schemas.microsoft.com/office/drawing/2014/main" id="{9B9634AC-B401-7F6A-86C8-D84A58860B00}"/>
              </a:ext>
            </a:extLst>
          </p:cNvPr>
          <p:cNvSpPr txBox="1"/>
          <p:nvPr/>
        </p:nvSpPr>
        <p:spPr>
          <a:xfrm>
            <a:off x="1725175" y="1164252"/>
            <a:ext cx="840295"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INTEGRAL</a:t>
            </a:r>
          </a:p>
        </p:txBody>
      </p:sp>
      <p:sp>
        <p:nvSpPr>
          <p:cNvPr id="19" name="TextBox 22">
            <a:extLst>
              <a:ext uri="{FF2B5EF4-FFF2-40B4-BE49-F238E27FC236}">
                <a16:creationId xmlns:a16="http://schemas.microsoft.com/office/drawing/2014/main" id="{A34AAEC2-A665-3E65-7238-26BDEAF61561}"/>
              </a:ext>
            </a:extLst>
          </p:cNvPr>
          <p:cNvSpPr txBox="1"/>
          <p:nvPr/>
        </p:nvSpPr>
        <p:spPr>
          <a:xfrm>
            <a:off x="373537" y="2148052"/>
            <a:ext cx="739305"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ENVISAT</a:t>
            </a:r>
          </a:p>
        </p:txBody>
      </p:sp>
      <p:pic>
        <p:nvPicPr>
          <p:cNvPr id="20" name="il_fi" descr="rosetta_comete">
            <a:extLst>
              <a:ext uri="{FF2B5EF4-FFF2-40B4-BE49-F238E27FC236}">
                <a16:creationId xmlns:a16="http://schemas.microsoft.com/office/drawing/2014/main" id="{0822EA75-70C6-6A09-BD0F-541EFEA69031}"/>
              </a:ext>
            </a:extLst>
          </p:cNvPr>
          <p:cNvPicPr preferRelativeResize="0">
            <a:picLocks noChangeArrowheads="1"/>
          </p:cNvPicPr>
          <p:nvPr/>
        </p:nvPicPr>
        <p:blipFill>
          <a:blip r:embed="rId8" cstate="print"/>
          <a:srcRect/>
          <a:stretch>
            <a:fillRect/>
          </a:stretch>
        </p:blipFill>
        <p:spPr bwMode="auto">
          <a:xfrm>
            <a:off x="1725175" y="2111615"/>
            <a:ext cx="1182552" cy="910825"/>
          </a:xfrm>
          <a:prstGeom prst="rect">
            <a:avLst/>
          </a:prstGeom>
          <a:noFill/>
          <a:ln w="9525">
            <a:noFill/>
            <a:miter lim="800000"/>
            <a:headEnd/>
            <a:tailEnd/>
          </a:ln>
        </p:spPr>
      </p:pic>
      <p:sp>
        <p:nvSpPr>
          <p:cNvPr id="21" name="TextBox 32">
            <a:extLst>
              <a:ext uri="{FF2B5EF4-FFF2-40B4-BE49-F238E27FC236}">
                <a16:creationId xmlns:a16="http://schemas.microsoft.com/office/drawing/2014/main" id="{E4CDC51C-2833-88FF-ABAB-C70B4BF50FBD}"/>
              </a:ext>
            </a:extLst>
          </p:cNvPr>
          <p:cNvSpPr txBox="1"/>
          <p:nvPr/>
        </p:nvSpPr>
        <p:spPr>
          <a:xfrm>
            <a:off x="1725175" y="2111286"/>
            <a:ext cx="797013"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ROSETTA</a:t>
            </a:r>
          </a:p>
        </p:txBody>
      </p:sp>
      <p:pic>
        <p:nvPicPr>
          <p:cNvPr id="22" name="il_fi" descr="28_L5">
            <a:extLst>
              <a:ext uri="{FF2B5EF4-FFF2-40B4-BE49-F238E27FC236}">
                <a16:creationId xmlns:a16="http://schemas.microsoft.com/office/drawing/2014/main" id="{ADE8389D-A39E-38B7-1D59-4CB13118E223}"/>
              </a:ext>
            </a:extLst>
          </p:cNvPr>
          <p:cNvPicPr preferRelativeResize="0">
            <a:picLocks noChangeArrowheads="1"/>
          </p:cNvPicPr>
          <p:nvPr/>
        </p:nvPicPr>
        <p:blipFill>
          <a:blip r:embed="rId9" cstate="print"/>
          <a:srcRect r="6644"/>
          <a:stretch>
            <a:fillRect/>
          </a:stretch>
        </p:blipFill>
        <p:spPr bwMode="auto">
          <a:xfrm>
            <a:off x="3144395" y="2111615"/>
            <a:ext cx="1182552" cy="910825"/>
          </a:xfrm>
          <a:prstGeom prst="rect">
            <a:avLst/>
          </a:prstGeom>
          <a:noFill/>
          <a:ln w="9525">
            <a:noFill/>
            <a:miter lim="800000"/>
            <a:headEnd/>
            <a:tailEnd/>
          </a:ln>
        </p:spPr>
      </p:pic>
      <p:sp>
        <p:nvSpPr>
          <p:cNvPr id="23" name="TextBox 33">
            <a:extLst>
              <a:ext uri="{FF2B5EF4-FFF2-40B4-BE49-F238E27FC236}">
                <a16:creationId xmlns:a16="http://schemas.microsoft.com/office/drawing/2014/main" id="{0B5D83B7-2485-EB9A-52B6-D5FDDD7EC6E5}"/>
              </a:ext>
            </a:extLst>
          </p:cNvPr>
          <p:cNvSpPr txBox="1"/>
          <p:nvPr/>
        </p:nvSpPr>
        <p:spPr>
          <a:xfrm>
            <a:off x="3169114" y="2111286"/>
            <a:ext cx="561372"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GOCE</a:t>
            </a:r>
          </a:p>
        </p:txBody>
      </p:sp>
      <p:pic>
        <p:nvPicPr>
          <p:cNvPr id="24" name="il_fi" descr="meteosatmsg-ai-esa">
            <a:extLst>
              <a:ext uri="{FF2B5EF4-FFF2-40B4-BE49-F238E27FC236}">
                <a16:creationId xmlns:a16="http://schemas.microsoft.com/office/drawing/2014/main" id="{F7D3C97E-23C1-C838-985C-E3D872075A13}"/>
              </a:ext>
            </a:extLst>
          </p:cNvPr>
          <p:cNvPicPr preferRelativeResize="0">
            <a:picLocks noChangeArrowheads="1"/>
          </p:cNvPicPr>
          <p:nvPr/>
        </p:nvPicPr>
        <p:blipFill>
          <a:blip r:embed="rId10" cstate="print"/>
          <a:srcRect/>
          <a:stretch>
            <a:fillRect/>
          </a:stretch>
        </p:blipFill>
        <p:spPr bwMode="auto">
          <a:xfrm>
            <a:off x="339746" y="3058978"/>
            <a:ext cx="1182552" cy="910825"/>
          </a:xfrm>
          <a:prstGeom prst="rect">
            <a:avLst/>
          </a:prstGeom>
          <a:noFill/>
          <a:ln w="9525">
            <a:noFill/>
            <a:miter lim="800000"/>
            <a:headEnd/>
            <a:tailEnd/>
          </a:ln>
        </p:spPr>
      </p:pic>
      <p:sp>
        <p:nvSpPr>
          <p:cNvPr id="25" name="TextBox 36">
            <a:extLst>
              <a:ext uri="{FF2B5EF4-FFF2-40B4-BE49-F238E27FC236}">
                <a16:creationId xmlns:a16="http://schemas.microsoft.com/office/drawing/2014/main" id="{97AF50DD-3AD2-1C4B-EC80-29FC97EF8A33}"/>
              </a:ext>
            </a:extLst>
          </p:cNvPr>
          <p:cNvSpPr txBox="1"/>
          <p:nvPr/>
        </p:nvSpPr>
        <p:spPr>
          <a:xfrm>
            <a:off x="373537" y="3098294"/>
            <a:ext cx="91341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METEOSAT</a:t>
            </a:r>
          </a:p>
        </p:txBody>
      </p:sp>
      <p:pic>
        <p:nvPicPr>
          <p:cNvPr id="26" name="il_fi" descr="atv-iss">
            <a:extLst>
              <a:ext uri="{FF2B5EF4-FFF2-40B4-BE49-F238E27FC236}">
                <a16:creationId xmlns:a16="http://schemas.microsoft.com/office/drawing/2014/main" id="{7A613CC8-4305-8C12-C39E-6A63AA554AC2}"/>
              </a:ext>
            </a:extLst>
          </p:cNvPr>
          <p:cNvPicPr preferRelativeResize="0">
            <a:picLocks noChangeArrowheads="1"/>
          </p:cNvPicPr>
          <p:nvPr/>
        </p:nvPicPr>
        <p:blipFill>
          <a:blip r:embed="rId11" cstate="print"/>
          <a:srcRect r="362"/>
          <a:stretch>
            <a:fillRect/>
          </a:stretch>
        </p:blipFill>
        <p:spPr bwMode="auto">
          <a:xfrm>
            <a:off x="1725175" y="3058978"/>
            <a:ext cx="1182552" cy="910825"/>
          </a:xfrm>
          <a:prstGeom prst="rect">
            <a:avLst/>
          </a:prstGeom>
          <a:noFill/>
          <a:ln w="9525">
            <a:noFill/>
            <a:miter lim="800000"/>
            <a:headEnd/>
            <a:tailEnd/>
          </a:ln>
        </p:spPr>
      </p:pic>
      <p:sp>
        <p:nvSpPr>
          <p:cNvPr id="27" name="TextBox 37">
            <a:extLst>
              <a:ext uri="{FF2B5EF4-FFF2-40B4-BE49-F238E27FC236}">
                <a16:creationId xmlns:a16="http://schemas.microsoft.com/office/drawing/2014/main" id="{C0C801FF-4070-2A8C-9A00-7621011AFF70}"/>
              </a:ext>
            </a:extLst>
          </p:cNvPr>
          <p:cNvSpPr txBox="1"/>
          <p:nvPr/>
        </p:nvSpPr>
        <p:spPr>
          <a:xfrm>
            <a:off x="1725175" y="3095314"/>
            <a:ext cx="441146"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ATV</a:t>
            </a:r>
          </a:p>
        </p:txBody>
      </p:sp>
      <p:pic>
        <p:nvPicPr>
          <p:cNvPr id="28" name="Picture 19" descr="galileo_satellite_2_-_artist_impression_-_please_credit_esa">
            <a:extLst>
              <a:ext uri="{FF2B5EF4-FFF2-40B4-BE49-F238E27FC236}">
                <a16:creationId xmlns:a16="http://schemas.microsoft.com/office/drawing/2014/main" id="{569F031B-B60A-0F55-BD07-0B253CFBCBC2}"/>
              </a:ext>
            </a:extLst>
          </p:cNvPr>
          <p:cNvPicPr preferRelativeResize="0">
            <a:picLocks noChangeArrowheads="1"/>
          </p:cNvPicPr>
          <p:nvPr/>
        </p:nvPicPr>
        <p:blipFill>
          <a:blip r:embed="rId12" cstate="print"/>
          <a:srcRect/>
          <a:stretch>
            <a:fillRect/>
          </a:stretch>
        </p:blipFill>
        <p:spPr bwMode="auto">
          <a:xfrm>
            <a:off x="3144395" y="3058978"/>
            <a:ext cx="1182552" cy="910825"/>
          </a:xfrm>
          <a:prstGeom prst="rect">
            <a:avLst/>
          </a:prstGeom>
          <a:noFill/>
          <a:ln w="9525">
            <a:noFill/>
            <a:miter lim="800000"/>
            <a:headEnd/>
            <a:tailEnd/>
          </a:ln>
        </p:spPr>
      </p:pic>
      <p:sp>
        <p:nvSpPr>
          <p:cNvPr id="29" name="TextBox 45">
            <a:extLst>
              <a:ext uri="{FF2B5EF4-FFF2-40B4-BE49-F238E27FC236}">
                <a16:creationId xmlns:a16="http://schemas.microsoft.com/office/drawing/2014/main" id="{09769EB2-910E-E6A0-71C4-438C974D6F83}"/>
              </a:ext>
            </a:extLst>
          </p:cNvPr>
          <p:cNvSpPr txBox="1"/>
          <p:nvPr/>
        </p:nvSpPr>
        <p:spPr>
          <a:xfrm>
            <a:off x="3182022" y="3093468"/>
            <a:ext cx="753732"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GALILEO</a:t>
            </a:r>
          </a:p>
        </p:txBody>
      </p:sp>
      <p:pic>
        <p:nvPicPr>
          <p:cNvPr id="32" name="Picture 18" descr="launch2010_05">
            <a:extLst>
              <a:ext uri="{FF2B5EF4-FFF2-40B4-BE49-F238E27FC236}">
                <a16:creationId xmlns:a16="http://schemas.microsoft.com/office/drawing/2014/main" id="{BED823DA-5051-AA08-2064-BAC2DB726C69}"/>
              </a:ext>
            </a:extLst>
          </p:cNvPr>
          <p:cNvPicPr preferRelativeResize="0">
            <a:picLocks noChangeArrowheads="1"/>
          </p:cNvPicPr>
          <p:nvPr/>
        </p:nvPicPr>
        <p:blipFill>
          <a:blip r:embed="rId13" cstate="print"/>
          <a:srcRect l="8350" t="9029" r="8743" b="9505"/>
          <a:stretch>
            <a:fillRect/>
          </a:stretch>
        </p:blipFill>
        <p:spPr bwMode="auto">
          <a:xfrm>
            <a:off x="4555318" y="1143081"/>
            <a:ext cx="1256077" cy="897198"/>
          </a:xfrm>
          <a:prstGeom prst="rect">
            <a:avLst/>
          </a:prstGeom>
          <a:noFill/>
          <a:ln w="9525">
            <a:noFill/>
            <a:miter lim="800000"/>
            <a:headEnd/>
            <a:tailEnd/>
          </a:ln>
        </p:spPr>
      </p:pic>
      <p:pic>
        <p:nvPicPr>
          <p:cNvPr id="33" name="il_fi" descr="Iridium_NEXT">
            <a:extLst>
              <a:ext uri="{FF2B5EF4-FFF2-40B4-BE49-F238E27FC236}">
                <a16:creationId xmlns:a16="http://schemas.microsoft.com/office/drawing/2014/main" id="{1C399216-2E4E-6136-2E5A-4F7B01BA67D6}"/>
              </a:ext>
            </a:extLst>
          </p:cNvPr>
          <p:cNvPicPr preferRelativeResize="0">
            <a:picLocks noChangeArrowheads="1"/>
          </p:cNvPicPr>
          <p:nvPr/>
        </p:nvPicPr>
        <p:blipFill>
          <a:blip r:embed="rId14" cstate="print"/>
          <a:srcRect/>
          <a:stretch>
            <a:fillRect/>
          </a:stretch>
        </p:blipFill>
        <p:spPr bwMode="auto">
          <a:xfrm>
            <a:off x="7568165" y="1127488"/>
            <a:ext cx="1256077" cy="897198"/>
          </a:xfrm>
          <a:prstGeom prst="rect">
            <a:avLst/>
          </a:prstGeom>
          <a:noFill/>
          <a:ln w="9525">
            <a:noFill/>
            <a:miter lim="800000"/>
            <a:headEnd/>
            <a:tailEnd/>
          </a:ln>
        </p:spPr>
      </p:pic>
      <p:pic>
        <p:nvPicPr>
          <p:cNvPr id="34" name="il_fi" descr="6901_27020740600_4">
            <a:extLst>
              <a:ext uri="{FF2B5EF4-FFF2-40B4-BE49-F238E27FC236}">
                <a16:creationId xmlns:a16="http://schemas.microsoft.com/office/drawing/2014/main" id="{F4B14950-D478-9678-8997-43B917C6C7E8}"/>
              </a:ext>
            </a:extLst>
          </p:cNvPr>
          <p:cNvPicPr preferRelativeResize="0">
            <a:picLocks noChangeArrowheads="1"/>
          </p:cNvPicPr>
          <p:nvPr/>
        </p:nvPicPr>
        <p:blipFill>
          <a:blip r:embed="rId15" cstate="print"/>
          <a:srcRect/>
          <a:stretch>
            <a:fillRect/>
          </a:stretch>
        </p:blipFill>
        <p:spPr bwMode="auto">
          <a:xfrm>
            <a:off x="6060704" y="1127488"/>
            <a:ext cx="1256077" cy="897198"/>
          </a:xfrm>
          <a:prstGeom prst="rect">
            <a:avLst/>
          </a:prstGeom>
          <a:noFill/>
          <a:ln w="9525">
            <a:noFill/>
            <a:miter lim="800000"/>
            <a:headEnd/>
            <a:tailEnd/>
          </a:ln>
        </p:spPr>
      </p:pic>
      <p:sp>
        <p:nvSpPr>
          <p:cNvPr id="35" name="TextBox 46">
            <a:extLst>
              <a:ext uri="{FF2B5EF4-FFF2-40B4-BE49-F238E27FC236}">
                <a16:creationId xmlns:a16="http://schemas.microsoft.com/office/drawing/2014/main" id="{718FCF33-56BF-0204-10A7-5923F73BEDF6}"/>
              </a:ext>
            </a:extLst>
          </p:cNvPr>
          <p:cNvSpPr txBox="1"/>
          <p:nvPr/>
        </p:nvSpPr>
        <p:spPr>
          <a:xfrm>
            <a:off x="4569762" y="1149731"/>
            <a:ext cx="447558"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O3B</a:t>
            </a:r>
          </a:p>
        </p:txBody>
      </p:sp>
      <p:sp>
        <p:nvSpPr>
          <p:cNvPr id="36" name="TextBox 47">
            <a:extLst>
              <a:ext uri="{FF2B5EF4-FFF2-40B4-BE49-F238E27FC236}">
                <a16:creationId xmlns:a16="http://schemas.microsoft.com/office/drawing/2014/main" id="{B244B933-60E0-1347-FF4A-C13A48F10EA3}"/>
              </a:ext>
            </a:extLst>
          </p:cNvPr>
          <p:cNvSpPr txBox="1"/>
          <p:nvPr/>
        </p:nvSpPr>
        <p:spPr>
          <a:xfrm>
            <a:off x="6060704" y="1149730"/>
            <a:ext cx="1188146"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BEPI COLOMBO</a:t>
            </a:r>
          </a:p>
        </p:txBody>
      </p:sp>
      <p:sp>
        <p:nvSpPr>
          <p:cNvPr id="37" name="TextBox 48">
            <a:extLst>
              <a:ext uri="{FF2B5EF4-FFF2-40B4-BE49-F238E27FC236}">
                <a16:creationId xmlns:a16="http://schemas.microsoft.com/office/drawing/2014/main" id="{83344FAC-55A9-4DE6-C3BB-D312545B5BD5}"/>
              </a:ext>
            </a:extLst>
          </p:cNvPr>
          <p:cNvSpPr txBox="1"/>
          <p:nvPr/>
        </p:nvSpPr>
        <p:spPr>
          <a:xfrm>
            <a:off x="7568165" y="1149730"/>
            <a:ext cx="1053494"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IRIDIUM NEXT</a:t>
            </a:r>
          </a:p>
        </p:txBody>
      </p:sp>
      <p:pic>
        <p:nvPicPr>
          <p:cNvPr id="38" name="Picture 1" descr="C:\Users\zenm\Downloads\HTV7.jpg">
            <a:extLst>
              <a:ext uri="{FF2B5EF4-FFF2-40B4-BE49-F238E27FC236}">
                <a16:creationId xmlns:a16="http://schemas.microsoft.com/office/drawing/2014/main" id="{D79EFCDE-3BD2-6C9C-0690-D18E3C12D958}"/>
              </a:ext>
            </a:extLst>
          </p:cNvPr>
          <p:cNvPicPr preferRelativeResize="0">
            <a:picLocks noChangeArrowheads="1"/>
          </p:cNvPicPr>
          <p:nvPr/>
        </p:nvPicPr>
        <p:blipFill>
          <a:blip r:embed="rId16" cstate="print"/>
          <a:srcRect/>
          <a:stretch>
            <a:fillRect/>
          </a:stretch>
        </p:blipFill>
        <p:spPr bwMode="auto">
          <a:xfrm>
            <a:off x="4553244" y="2096570"/>
            <a:ext cx="1256077" cy="897198"/>
          </a:xfrm>
          <a:prstGeom prst="rect">
            <a:avLst/>
          </a:prstGeom>
          <a:noFill/>
        </p:spPr>
      </p:pic>
      <p:sp>
        <p:nvSpPr>
          <p:cNvPr id="39" name="TextBox 45">
            <a:extLst>
              <a:ext uri="{FF2B5EF4-FFF2-40B4-BE49-F238E27FC236}">
                <a16:creationId xmlns:a16="http://schemas.microsoft.com/office/drawing/2014/main" id="{3BD8C837-C949-F6B3-CEEB-8DAF248D5402}"/>
              </a:ext>
            </a:extLst>
          </p:cNvPr>
          <p:cNvSpPr txBox="1"/>
          <p:nvPr/>
        </p:nvSpPr>
        <p:spPr>
          <a:xfrm>
            <a:off x="4578331" y="2111286"/>
            <a:ext cx="441146"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HTV</a:t>
            </a:r>
          </a:p>
        </p:txBody>
      </p:sp>
      <p:pic>
        <p:nvPicPr>
          <p:cNvPr id="40" name="Picture 2" descr="C:\Users\zenm\Downloads\180625-hayabusa2-dk-1524_85f1a997c02b10345687b8db93df7032.fit-760w.jpg">
            <a:extLst>
              <a:ext uri="{FF2B5EF4-FFF2-40B4-BE49-F238E27FC236}">
                <a16:creationId xmlns:a16="http://schemas.microsoft.com/office/drawing/2014/main" id="{D88F8F64-6D14-4E89-42DE-EAA0A43F11D4}"/>
              </a:ext>
            </a:extLst>
          </p:cNvPr>
          <p:cNvPicPr preferRelativeResize="0">
            <a:picLocks noChangeArrowheads="1"/>
          </p:cNvPicPr>
          <p:nvPr/>
        </p:nvPicPr>
        <p:blipFill>
          <a:blip r:embed="rId17" cstate="print"/>
          <a:srcRect/>
          <a:stretch>
            <a:fillRect/>
          </a:stretch>
        </p:blipFill>
        <p:spPr bwMode="auto">
          <a:xfrm>
            <a:off x="6060704" y="2096570"/>
            <a:ext cx="1256077" cy="897198"/>
          </a:xfrm>
          <a:prstGeom prst="rect">
            <a:avLst/>
          </a:prstGeom>
          <a:noFill/>
        </p:spPr>
      </p:pic>
      <p:sp>
        <p:nvSpPr>
          <p:cNvPr id="41" name="TextBox 45">
            <a:extLst>
              <a:ext uri="{FF2B5EF4-FFF2-40B4-BE49-F238E27FC236}">
                <a16:creationId xmlns:a16="http://schemas.microsoft.com/office/drawing/2014/main" id="{CEDDDD79-AE53-802E-9137-072BB3B80B83}"/>
              </a:ext>
            </a:extLst>
          </p:cNvPr>
          <p:cNvSpPr txBox="1"/>
          <p:nvPr/>
        </p:nvSpPr>
        <p:spPr>
          <a:xfrm>
            <a:off x="6080792" y="2113566"/>
            <a:ext cx="1018227"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HAYABUSA 2</a:t>
            </a:r>
          </a:p>
        </p:txBody>
      </p:sp>
      <p:pic>
        <p:nvPicPr>
          <p:cNvPr id="42" name="Picture 3" descr="C:\Users\zenm\Downloads\O018!! (1) (1).jpg">
            <a:extLst>
              <a:ext uri="{FF2B5EF4-FFF2-40B4-BE49-F238E27FC236}">
                <a16:creationId xmlns:a16="http://schemas.microsoft.com/office/drawing/2014/main" id="{B4319144-EB31-9C70-4205-94FA14F9848F}"/>
              </a:ext>
            </a:extLst>
          </p:cNvPr>
          <p:cNvPicPr preferRelativeResize="0">
            <a:picLocks noChangeArrowheads="1"/>
          </p:cNvPicPr>
          <p:nvPr/>
        </p:nvPicPr>
        <p:blipFill>
          <a:blip r:embed="rId18" cstate="print"/>
          <a:srcRect/>
          <a:stretch>
            <a:fillRect/>
          </a:stretch>
        </p:blipFill>
        <p:spPr bwMode="auto">
          <a:xfrm>
            <a:off x="7568165" y="2096570"/>
            <a:ext cx="1256077" cy="897198"/>
          </a:xfrm>
          <a:prstGeom prst="rect">
            <a:avLst/>
          </a:prstGeom>
          <a:noFill/>
        </p:spPr>
      </p:pic>
      <p:sp>
        <p:nvSpPr>
          <p:cNvPr id="43" name="TextBox 45">
            <a:extLst>
              <a:ext uri="{FF2B5EF4-FFF2-40B4-BE49-F238E27FC236}">
                <a16:creationId xmlns:a16="http://schemas.microsoft.com/office/drawing/2014/main" id="{61BB2CD2-A8B9-7F9C-418B-E86401DC8C8B}"/>
              </a:ext>
            </a:extLst>
          </p:cNvPr>
          <p:cNvSpPr txBox="1"/>
          <p:nvPr/>
        </p:nvSpPr>
        <p:spPr>
          <a:xfrm>
            <a:off x="7550532" y="2111286"/>
            <a:ext cx="1088760"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MPCV - ORION</a:t>
            </a:r>
          </a:p>
        </p:txBody>
      </p:sp>
      <p:pic>
        <p:nvPicPr>
          <p:cNvPr id="44" name="Picture 4" descr="C:\Users\zenm\Downloads\KompSat2_Auto28.jpeg">
            <a:extLst>
              <a:ext uri="{FF2B5EF4-FFF2-40B4-BE49-F238E27FC236}">
                <a16:creationId xmlns:a16="http://schemas.microsoft.com/office/drawing/2014/main" id="{6EA6D8F3-ADC9-34D6-8EB2-D25465B4BBF3}"/>
              </a:ext>
            </a:extLst>
          </p:cNvPr>
          <p:cNvPicPr preferRelativeResize="0">
            <a:picLocks noChangeArrowheads="1"/>
          </p:cNvPicPr>
          <p:nvPr/>
        </p:nvPicPr>
        <p:blipFill>
          <a:blip r:embed="rId19" cstate="print"/>
          <a:srcRect/>
          <a:stretch>
            <a:fillRect/>
          </a:stretch>
        </p:blipFill>
        <p:spPr bwMode="auto">
          <a:xfrm>
            <a:off x="4553244" y="3065651"/>
            <a:ext cx="1256077" cy="897198"/>
          </a:xfrm>
          <a:prstGeom prst="rect">
            <a:avLst/>
          </a:prstGeom>
          <a:noFill/>
        </p:spPr>
      </p:pic>
      <p:sp>
        <p:nvSpPr>
          <p:cNvPr id="45" name="TextBox 46">
            <a:extLst>
              <a:ext uri="{FF2B5EF4-FFF2-40B4-BE49-F238E27FC236}">
                <a16:creationId xmlns:a16="http://schemas.microsoft.com/office/drawing/2014/main" id="{B19DBB30-ABD7-F47D-0974-CC70BC2261FD}"/>
              </a:ext>
            </a:extLst>
          </p:cNvPr>
          <p:cNvSpPr txBox="1"/>
          <p:nvPr/>
        </p:nvSpPr>
        <p:spPr>
          <a:xfrm>
            <a:off x="4558883" y="3093154"/>
            <a:ext cx="825867"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KOMPSAT</a:t>
            </a:r>
          </a:p>
        </p:txBody>
      </p:sp>
      <p:pic>
        <p:nvPicPr>
          <p:cNvPr id="46" name="Picture 5" descr="C:\Users\zenm\Downloads\sentinel-3 (1).jpg">
            <a:extLst>
              <a:ext uri="{FF2B5EF4-FFF2-40B4-BE49-F238E27FC236}">
                <a16:creationId xmlns:a16="http://schemas.microsoft.com/office/drawing/2014/main" id="{55C335C3-0F78-0D6C-F67F-E2B674FE6BEB}"/>
              </a:ext>
            </a:extLst>
          </p:cNvPr>
          <p:cNvPicPr preferRelativeResize="0">
            <a:picLocks noChangeArrowheads="1"/>
          </p:cNvPicPr>
          <p:nvPr/>
        </p:nvPicPr>
        <p:blipFill>
          <a:blip r:embed="rId20" cstate="print"/>
          <a:srcRect/>
          <a:stretch>
            <a:fillRect/>
          </a:stretch>
        </p:blipFill>
        <p:spPr bwMode="auto">
          <a:xfrm>
            <a:off x="6060704" y="3065651"/>
            <a:ext cx="1256077" cy="897198"/>
          </a:xfrm>
          <a:prstGeom prst="rect">
            <a:avLst/>
          </a:prstGeom>
          <a:noFill/>
        </p:spPr>
      </p:pic>
      <p:sp>
        <p:nvSpPr>
          <p:cNvPr id="47" name="TextBox 46">
            <a:extLst>
              <a:ext uri="{FF2B5EF4-FFF2-40B4-BE49-F238E27FC236}">
                <a16:creationId xmlns:a16="http://schemas.microsoft.com/office/drawing/2014/main" id="{A1EF2C4B-8588-3D08-49C4-E42D579E45CA}"/>
              </a:ext>
            </a:extLst>
          </p:cNvPr>
          <p:cNvSpPr txBox="1"/>
          <p:nvPr/>
        </p:nvSpPr>
        <p:spPr>
          <a:xfrm>
            <a:off x="6060704" y="3109147"/>
            <a:ext cx="817853"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SENTINEL</a:t>
            </a:r>
          </a:p>
        </p:txBody>
      </p:sp>
      <p:pic>
        <p:nvPicPr>
          <p:cNvPr id="48" name="Picture 6" descr="C:\Users\zenm\Downloads\juice__3.jpg">
            <a:extLst>
              <a:ext uri="{FF2B5EF4-FFF2-40B4-BE49-F238E27FC236}">
                <a16:creationId xmlns:a16="http://schemas.microsoft.com/office/drawing/2014/main" id="{A4D6F59E-657D-BE5B-12BE-961B5E633DC7}"/>
              </a:ext>
            </a:extLst>
          </p:cNvPr>
          <p:cNvPicPr preferRelativeResize="0">
            <a:picLocks noChangeArrowheads="1"/>
          </p:cNvPicPr>
          <p:nvPr/>
        </p:nvPicPr>
        <p:blipFill>
          <a:blip r:embed="rId21" cstate="print"/>
          <a:srcRect/>
          <a:stretch>
            <a:fillRect/>
          </a:stretch>
        </p:blipFill>
        <p:spPr bwMode="auto">
          <a:xfrm>
            <a:off x="7568165" y="3065651"/>
            <a:ext cx="1256077" cy="897198"/>
          </a:xfrm>
          <a:prstGeom prst="rect">
            <a:avLst/>
          </a:prstGeom>
          <a:noFill/>
        </p:spPr>
      </p:pic>
      <p:sp>
        <p:nvSpPr>
          <p:cNvPr id="49" name="TextBox 46">
            <a:extLst>
              <a:ext uri="{FF2B5EF4-FFF2-40B4-BE49-F238E27FC236}">
                <a16:creationId xmlns:a16="http://schemas.microsoft.com/office/drawing/2014/main" id="{5EBBFAF8-0C10-E07F-FFC8-79625D6EB8FD}"/>
              </a:ext>
            </a:extLst>
          </p:cNvPr>
          <p:cNvSpPr txBox="1"/>
          <p:nvPr/>
        </p:nvSpPr>
        <p:spPr>
          <a:xfrm>
            <a:off x="7592492" y="3093154"/>
            <a:ext cx="561372"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rPr>
              <a:t>JUICE</a:t>
            </a:r>
          </a:p>
        </p:txBody>
      </p:sp>
      <p:pic>
        <p:nvPicPr>
          <p:cNvPr id="3" name="Picture 2"/>
          <p:cNvPicPr>
            <a:picLocks noChangeAspect="1"/>
          </p:cNvPicPr>
          <p:nvPr/>
        </p:nvPicPr>
        <p:blipFill>
          <a:blip r:embed="rId22"/>
          <a:stretch>
            <a:fillRect/>
          </a:stretch>
        </p:blipFill>
        <p:spPr>
          <a:xfrm>
            <a:off x="1725175" y="4021496"/>
            <a:ext cx="1182552" cy="863241"/>
          </a:xfrm>
          <a:prstGeom prst="rect">
            <a:avLst/>
          </a:prstGeom>
        </p:spPr>
      </p:pic>
      <p:sp>
        <p:nvSpPr>
          <p:cNvPr id="53" name="TextBox 37">
            <a:extLst>
              <a:ext uri="{FF2B5EF4-FFF2-40B4-BE49-F238E27FC236}">
                <a16:creationId xmlns:a16="http://schemas.microsoft.com/office/drawing/2014/main" id="{C0C801FF-4070-2A8C-9A00-7621011AFF70}"/>
              </a:ext>
            </a:extLst>
          </p:cNvPr>
          <p:cNvSpPr txBox="1"/>
          <p:nvPr/>
        </p:nvSpPr>
        <p:spPr>
          <a:xfrm>
            <a:off x="1713266" y="4079303"/>
            <a:ext cx="1196161" cy="246221"/>
          </a:xfrm>
          <a:prstGeom prst="rect">
            <a:avLst/>
          </a:prstGeom>
          <a:noFill/>
        </p:spPr>
        <p:txBody>
          <a:bodyPr wrap="none">
            <a:spAutoFit/>
          </a:bodyPr>
          <a:lstStyle/>
          <a:p>
            <a:pPr lvl="0">
              <a:defRPr/>
            </a:pPr>
            <a:r>
              <a:rPr lang="it-IT" sz="1000" dirty="0" smtClean="0">
                <a:solidFill>
                  <a:srgbClr val="FFFFFF"/>
                </a:solidFill>
                <a:effectLst>
                  <a:outerShdw blurRad="38100" dist="38100" dir="2700000" algn="tl">
                    <a:srgbClr val="000000">
                      <a:alpha val="43137"/>
                    </a:srgbClr>
                  </a:outerShdw>
                </a:effectLst>
              </a:rPr>
              <a:t>CHANDRAYAN-3</a:t>
            </a:r>
            <a:endPar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endParaRPr>
          </a:p>
        </p:txBody>
      </p:sp>
      <p:pic>
        <p:nvPicPr>
          <p:cNvPr id="5" name="Picture 4"/>
          <p:cNvPicPr>
            <a:picLocks noChangeAspect="1"/>
          </p:cNvPicPr>
          <p:nvPr/>
        </p:nvPicPr>
        <p:blipFill rotWithShape="1">
          <a:blip r:embed="rId23"/>
          <a:srcRect r="9587"/>
          <a:stretch/>
        </p:blipFill>
        <p:spPr>
          <a:xfrm>
            <a:off x="4553244" y="4021496"/>
            <a:ext cx="1240338" cy="857684"/>
          </a:xfrm>
          <a:prstGeom prst="rect">
            <a:avLst/>
          </a:prstGeom>
        </p:spPr>
      </p:pic>
      <p:sp>
        <p:nvSpPr>
          <p:cNvPr id="61" name="TextBox 37">
            <a:extLst>
              <a:ext uri="{FF2B5EF4-FFF2-40B4-BE49-F238E27FC236}">
                <a16:creationId xmlns:a16="http://schemas.microsoft.com/office/drawing/2014/main" id="{C0C801FF-4070-2A8C-9A00-7621011AFF70}"/>
              </a:ext>
            </a:extLst>
          </p:cNvPr>
          <p:cNvSpPr txBox="1"/>
          <p:nvPr/>
        </p:nvSpPr>
        <p:spPr>
          <a:xfrm>
            <a:off x="4565747" y="4091916"/>
            <a:ext cx="1035861" cy="246221"/>
          </a:xfrm>
          <a:prstGeom prst="rect">
            <a:avLst/>
          </a:prstGeom>
          <a:noFill/>
        </p:spPr>
        <p:txBody>
          <a:bodyPr wrap="none">
            <a:spAutoFit/>
          </a:bodyPr>
          <a:lstStyle/>
          <a:p>
            <a:pPr lvl="0">
              <a:defRPr/>
            </a:pPr>
            <a:r>
              <a:rPr lang="it-IT" sz="1000" dirty="0" smtClean="0">
                <a:solidFill>
                  <a:srgbClr val="FFFFFF"/>
                </a:solidFill>
                <a:effectLst>
                  <a:outerShdw blurRad="38100" dist="38100" dir="2700000" algn="tl">
                    <a:srgbClr val="000000">
                      <a:alpha val="43137"/>
                    </a:srgbClr>
                  </a:outerShdw>
                </a:effectLst>
              </a:rPr>
              <a:t>GLOBALSTAR</a:t>
            </a:r>
            <a:endPar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endParaRPr>
          </a:p>
        </p:txBody>
      </p:sp>
      <p:pic>
        <p:nvPicPr>
          <p:cNvPr id="7" name="Picture 6"/>
          <p:cNvPicPr>
            <a:picLocks noChangeAspect="1"/>
          </p:cNvPicPr>
          <p:nvPr/>
        </p:nvPicPr>
        <p:blipFill rotWithShape="1">
          <a:blip r:embed="rId24"/>
          <a:srcRect r="5728"/>
          <a:stretch/>
        </p:blipFill>
        <p:spPr>
          <a:xfrm>
            <a:off x="3138959" y="4035874"/>
            <a:ext cx="1197297" cy="849668"/>
          </a:xfrm>
          <a:prstGeom prst="rect">
            <a:avLst/>
          </a:prstGeom>
        </p:spPr>
      </p:pic>
      <p:sp>
        <p:nvSpPr>
          <p:cNvPr id="63" name="TextBox 37">
            <a:extLst>
              <a:ext uri="{FF2B5EF4-FFF2-40B4-BE49-F238E27FC236}">
                <a16:creationId xmlns:a16="http://schemas.microsoft.com/office/drawing/2014/main" id="{C0C801FF-4070-2A8C-9A00-7621011AFF70}"/>
              </a:ext>
            </a:extLst>
          </p:cNvPr>
          <p:cNvSpPr txBox="1"/>
          <p:nvPr/>
        </p:nvSpPr>
        <p:spPr>
          <a:xfrm>
            <a:off x="3141987" y="4079303"/>
            <a:ext cx="1087850" cy="400110"/>
          </a:xfrm>
          <a:prstGeom prst="rect">
            <a:avLst/>
          </a:prstGeom>
          <a:noFill/>
        </p:spPr>
        <p:txBody>
          <a:bodyPr wrap="square">
            <a:spAutoFit/>
          </a:bodyPr>
          <a:lstStyle/>
          <a:p>
            <a:pPr lvl="0">
              <a:defRPr/>
            </a:pPr>
            <a:r>
              <a:rPr lang="it-IT" sz="1000" dirty="0" smtClean="0">
                <a:solidFill>
                  <a:srgbClr val="FFFFFF"/>
                </a:solidFill>
                <a:effectLst>
                  <a:outerShdw blurRad="38100" dist="38100" dir="2700000" algn="tl">
                    <a:srgbClr val="000000">
                      <a:alpha val="43137"/>
                    </a:srgbClr>
                  </a:outerShdw>
                </a:effectLst>
              </a:rPr>
              <a:t>Commercial </a:t>
            </a:r>
            <a:r>
              <a:rPr lang="it-IT" sz="1000" dirty="0" err="1" smtClean="0">
                <a:solidFill>
                  <a:srgbClr val="FFFFFF"/>
                </a:solidFill>
                <a:effectLst>
                  <a:outerShdw blurRad="38100" dist="38100" dir="2700000" algn="tl">
                    <a:srgbClr val="000000">
                      <a:alpha val="43137"/>
                    </a:srgbClr>
                  </a:outerShdw>
                </a:effectLst>
              </a:rPr>
              <a:t>constellations</a:t>
            </a:r>
            <a:r>
              <a:rPr lang="it-IT" sz="900" dirty="0" smtClean="0">
                <a:solidFill>
                  <a:srgbClr val="FFFFFF"/>
                </a:solidFill>
                <a:effectLst>
                  <a:outerShdw blurRad="38100" dist="38100" dir="2700000" algn="tl">
                    <a:srgbClr val="000000">
                      <a:alpha val="43137"/>
                    </a:srgbClr>
                  </a:outerShdw>
                </a:effectLst>
              </a:rPr>
              <a:t> </a:t>
            </a:r>
            <a:endParaRPr kumimoji="0" lang="it-IT" sz="9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sym typeface="Arial"/>
            </a:endParaRPr>
          </a:p>
        </p:txBody>
      </p:sp>
      <p:pic>
        <p:nvPicPr>
          <p:cNvPr id="64" name="Picture 63"/>
          <p:cNvPicPr>
            <a:picLocks noChangeAspect="1"/>
          </p:cNvPicPr>
          <p:nvPr/>
        </p:nvPicPr>
        <p:blipFill rotWithShape="1">
          <a:blip r:embed="rId25"/>
          <a:srcRect l="15375" r="15031"/>
          <a:stretch/>
        </p:blipFill>
        <p:spPr>
          <a:xfrm>
            <a:off x="6046710" y="4032485"/>
            <a:ext cx="1254203" cy="832407"/>
          </a:xfrm>
          <a:prstGeom prst="rect">
            <a:avLst/>
          </a:prstGeom>
        </p:spPr>
      </p:pic>
      <p:sp>
        <p:nvSpPr>
          <p:cNvPr id="65" name="TextBox 37">
            <a:extLst>
              <a:ext uri="{FF2B5EF4-FFF2-40B4-BE49-F238E27FC236}">
                <a16:creationId xmlns:a16="http://schemas.microsoft.com/office/drawing/2014/main" id="{C0C801FF-4070-2A8C-9A00-7621011AFF70}"/>
              </a:ext>
            </a:extLst>
          </p:cNvPr>
          <p:cNvSpPr txBox="1"/>
          <p:nvPr/>
        </p:nvSpPr>
        <p:spPr>
          <a:xfrm>
            <a:off x="6063158" y="4077628"/>
            <a:ext cx="654346" cy="246221"/>
          </a:xfrm>
          <a:prstGeom prst="rect">
            <a:avLst/>
          </a:prstGeom>
          <a:noFill/>
        </p:spPr>
        <p:txBody>
          <a:bodyPr wrap="none">
            <a:spAutoFit/>
          </a:bodyPr>
          <a:lstStyle/>
          <a:p>
            <a:pPr lvl="0">
              <a:defRPr/>
            </a:pPr>
            <a:r>
              <a:rPr lang="it-IT" sz="1000" dirty="0" smtClean="0">
                <a:solidFill>
                  <a:srgbClr val="FFFFFF"/>
                </a:solidFill>
                <a:effectLst>
                  <a:outerShdw blurRad="38100" dist="38100" dir="2700000" algn="tl">
                    <a:srgbClr val="000000">
                      <a:alpha val="43137"/>
                    </a:srgbClr>
                  </a:outerShdw>
                </a:effectLst>
              </a:rPr>
              <a:t>EUCLID</a:t>
            </a:r>
            <a:endPar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endParaRPr>
          </a:p>
        </p:txBody>
      </p:sp>
      <p:pic>
        <p:nvPicPr>
          <p:cNvPr id="8" name="Picture 7"/>
          <p:cNvPicPr>
            <a:picLocks noChangeAspect="1"/>
          </p:cNvPicPr>
          <p:nvPr/>
        </p:nvPicPr>
        <p:blipFill rotWithShape="1">
          <a:blip r:embed="rId26"/>
          <a:srcRect r="6626"/>
          <a:stretch/>
        </p:blipFill>
        <p:spPr>
          <a:xfrm>
            <a:off x="7550532" y="4022754"/>
            <a:ext cx="1279143" cy="842138"/>
          </a:xfrm>
          <a:prstGeom prst="rect">
            <a:avLst/>
          </a:prstGeom>
        </p:spPr>
      </p:pic>
      <p:sp>
        <p:nvSpPr>
          <p:cNvPr id="66" name="TextBox 37">
            <a:extLst>
              <a:ext uri="{FF2B5EF4-FFF2-40B4-BE49-F238E27FC236}">
                <a16:creationId xmlns:a16="http://schemas.microsoft.com/office/drawing/2014/main" id="{C0C801FF-4070-2A8C-9A00-7621011AFF70}"/>
              </a:ext>
            </a:extLst>
          </p:cNvPr>
          <p:cNvSpPr txBox="1"/>
          <p:nvPr/>
        </p:nvSpPr>
        <p:spPr>
          <a:xfrm>
            <a:off x="7550532" y="4077244"/>
            <a:ext cx="782587" cy="246221"/>
          </a:xfrm>
          <a:prstGeom prst="rect">
            <a:avLst/>
          </a:prstGeom>
          <a:noFill/>
        </p:spPr>
        <p:txBody>
          <a:bodyPr wrap="none">
            <a:spAutoFit/>
          </a:bodyPr>
          <a:lstStyle/>
          <a:p>
            <a:pPr lvl="0">
              <a:defRPr/>
            </a:pPr>
            <a:r>
              <a:rPr lang="it-IT" sz="1000" dirty="0" smtClean="0">
                <a:solidFill>
                  <a:srgbClr val="FFFFFF"/>
                </a:solidFill>
                <a:effectLst>
                  <a:outerShdw blurRad="38100" dist="38100" dir="2700000" algn="tl">
                    <a:srgbClr val="000000">
                      <a:alpha val="43137"/>
                    </a:srgbClr>
                  </a:outerShdw>
                </a:effectLst>
              </a:rPr>
              <a:t>MSR ERO</a:t>
            </a:r>
            <a:endPar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endParaRPr>
          </a:p>
        </p:txBody>
      </p:sp>
      <p:pic>
        <p:nvPicPr>
          <p:cNvPr id="9" name="Picture 8"/>
          <p:cNvPicPr>
            <a:picLocks noChangeAspect="1"/>
          </p:cNvPicPr>
          <p:nvPr/>
        </p:nvPicPr>
        <p:blipFill rotWithShape="1">
          <a:blip r:embed="rId27"/>
          <a:srcRect r="8193"/>
          <a:stretch/>
        </p:blipFill>
        <p:spPr>
          <a:xfrm>
            <a:off x="336644" y="4032485"/>
            <a:ext cx="1177831" cy="853057"/>
          </a:xfrm>
          <a:prstGeom prst="rect">
            <a:avLst/>
          </a:prstGeom>
        </p:spPr>
      </p:pic>
      <p:sp>
        <p:nvSpPr>
          <p:cNvPr id="67" name="TextBox 37">
            <a:extLst>
              <a:ext uri="{FF2B5EF4-FFF2-40B4-BE49-F238E27FC236}">
                <a16:creationId xmlns:a16="http://schemas.microsoft.com/office/drawing/2014/main" id="{C0C801FF-4070-2A8C-9A00-7621011AFF70}"/>
              </a:ext>
            </a:extLst>
          </p:cNvPr>
          <p:cNvSpPr txBox="1"/>
          <p:nvPr/>
        </p:nvSpPr>
        <p:spPr>
          <a:xfrm>
            <a:off x="315963" y="4077243"/>
            <a:ext cx="824265" cy="246221"/>
          </a:xfrm>
          <a:prstGeom prst="rect">
            <a:avLst/>
          </a:prstGeom>
          <a:noFill/>
        </p:spPr>
        <p:txBody>
          <a:bodyPr wrap="none">
            <a:spAutoFit/>
          </a:bodyPr>
          <a:lstStyle/>
          <a:p>
            <a:pPr lvl="0">
              <a:defRPr/>
            </a:pPr>
            <a:r>
              <a:rPr lang="it-IT" sz="1000" dirty="0" smtClean="0">
                <a:solidFill>
                  <a:srgbClr val="FFFFFF"/>
                </a:solidFill>
                <a:effectLst>
                  <a:outerShdw blurRad="38100" dist="38100" dir="2700000" algn="tl">
                    <a:srgbClr val="000000">
                      <a:alpha val="43137"/>
                    </a:srgbClr>
                  </a:outerShdw>
                </a:effectLst>
              </a:rPr>
              <a:t>EXOMARS</a:t>
            </a:r>
            <a:endParaRPr kumimoji="0" lang="it-IT" sz="1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sym typeface="Arial"/>
            </a:endParaRPr>
          </a:p>
        </p:txBody>
      </p:sp>
    </p:spTree>
    <p:extLst>
      <p:ext uri="{BB962C8B-B14F-4D97-AF65-F5344CB8AC3E}">
        <p14:creationId xmlns:p14="http://schemas.microsoft.com/office/powerpoint/2010/main" val="458978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
        <p:cNvGrpSpPr/>
        <p:nvPr/>
      </p:nvGrpSpPr>
      <p:grpSpPr>
        <a:xfrm>
          <a:off x="0" y="0"/>
          <a:ext cx="0" cy="0"/>
          <a:chOff x="0" y="0"/>
          <a:chExt cx="0" cy="0"/>
        </a:xfrm>
      </p:grpSpPr>
      <p:sp>
        <p:nvSpPr>
          <p:cNvPr id="72" name="Google Shape;72;p16"/>
          <p:cNvSpPr txBox="1"/>
          <p:nvPr/>
        </p:nvSpPr>
        <p:spPr>
          <a:xfrm>
            <a:off x="255006" y="0"/>
            <a:ext cx="5957100" cy="896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650" b="1" i="0" u="none" strike="noStrike" kern="0" cap="none" spc="0" normalizeH="0" baseline="0" noProof="0" dirty="0">
                <a:ln>
                  <a:noFill/>
                </a:ln>
                <a:solidFill>
                  <a:srgbClr val="FFFFFF"/>
                </a:solidFill>
                <a:effectLst/>
                <a:uLnTx/>
                <a:uFillTx/>
                <a:latin typeface="Arial"/>
                <a:cs typeface="Arial"/>
                <a:sym typeface="Arial"/>
              </a:rPr>
              <a:t>RELIABILITY</a:t>
            </a:r>
            <a:endParaRPr kumimoji="0" sz="1650" b="1" i="0" u="none" strike="noStrike" kern="0" cap="none" spc="0" normalizeH="0" baseline="0" noProof="0" dirty="0">
              <a:ln>
                <a:noFill/>
              </a:ln>
              <a:solidFill>
                <a:srgbClr val="FFFFFF"/>
              </a:solidFill>
              <a:effectLst/>
              <a:uLnTx/>
              <a:uFillTx/>
              <a:latin typeface="Arial"/>
              <a:cs typeface="Arial"/>
              <a:sym typeface="Arial"/>
            </a:endParaRPr>
          </a:p>
        </p:txBody>
      </p:sp>
      <p:sp>
        <p:nvSpPr>
          <p:cNvPr id="73" name="Google Shape;73;p16"/>
          <p:cNvSpPr txBox="1"/>
          <p:nvPr/>
        </p:nvSpPr>
        <p:spPr>
          <a:xfrm>
            <a:off x="2556462" y="923792"/>
            <a:ext cx="5957100" cy="1072571"/>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it-IT" sz="1200" b="0" i="0" u="none" strike="noStrike" kern="0" cap="none" spc="0" normalizeH="0" baseline="0" noProof="0" dirty="0">
                <a:ln>
                  <a:noFill/>
                </a:ln>
                <a:solidFill>
                  <a:srgbClr val="2F5496"/>
                </a:solidFill>
                <a:effectLst/>
                <a:uLnTx/>
                <a:uFillTx/>
                <a:latin typeface="Arial"/>
                <a:cs typeface="Arial"/>
                <a:sym typeface="Arial"/>
              </a:rPr>
              <a:t>To increase the reliability of heaters, furthermore, a commonly requested strategy is the application of </a:t>
            </a:r>
            <a:r>
              <a:rPr kumimoji="0" lang="it-IT" sz="1200" b="0" i="0" u="none" strike="noStrike" kern="0" cap="none" spc="0" normalizeH="0" baseline="0" noProof="0" dirty="0" err="1">
                <a:ln>
                  <a:noFill/>
                </a:ln>
                <a:solidFill>
                  <a:srgbClr val="2F5496"/>
                </a:solidFill>
                <a:effectLst/>
                <a:uLnTx/>
                <a:uFillTx/>
                <a:latin typeface="Arial"/>
                <a:cs typeface="Arial"/>
                <a:sym typeface="Arial"/>
              </a:rPr>
              <a:t>safety</a:t>
            </a:r>
            <a:r>
              <a:rPr kumimoji="0" lang="it-IT" sz="1200" b="0" i="0" u="none" strike="noStrike" kern="0" cap="none" spc="0" normalizeH="0" baseline="0" noProof="0" dirty="0">
                <a:ln>
                  <a:noFill/>
                </a:ln>
                <a:solidFill>
                  <a:srgbClr val="2F5496"/>
                </a:solidFill>
                <a:effectLst/>
                <a:uLnTx/>
                <a:uFillTx/>
                <a:latin typeface="Arial"/>
                <a:cs typeface="Arial"/>
                <a:sym typeface="Arial"/>
              </a:rPr>
              <a:t>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rules</a:t>
            </a:r>
            <a:r>
              <a:rPr kumimoji="0" lang="it-IT" sz="1200" b="0" i="0" u="none" strike="noStrike" kern="0" cap="none" spc="0" normalizeH="0" noProof="0" dirty="0" smtClean="0">
                <a:ln>
                  <a:noFill/>
                </a:ln>
                <a:solidFill>
                  <a:srgbClr val="2F5496"/>
                </a:solidFill>
                <a:effectLst/>
                <a:uLnTx/>
                <a:uFillTx/>
                <a:latin typeface="Arial"/>
                <a:cs typeface="Arial"/>
                <a:sym typeface="Arial"/>
              </a:rPr>
              <a:t> (</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derating)</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a:ln>
                  <a:noFill/>
                </a:ln>
                <a:solidFill>
                  <a:srgbClr val="2F5496"/>
                </a:solidFill>
                <a:effectLst/>
                <a:uLnTx/>
                <a:uFillTx/>
                <a:latin typeface="Arial"/>
                <a:cs typeface="Arial"/>
                <a:sym typeface="Arial"/>
              </a:rPr>
              <a:t>In particular, the one applicable to heaters according to the ECSS-Q-ST-30-11C standard provides (for rev.2) to power the heaters ensuring a margin of 50° on the maximum qualification temperature.</a:t>
            </a:r>
            <a:endParaRPr kumimoji="0" sz="1200" b="1" i="0" u="none" strike="noStrike" kern="0" cap="none" spc="0" normalizeH="0" baseline="0" noProof="0" dirty="0">
              <a:ln>
                <a:noFill/>
              </a:ln>
              <a:solidFill>
                <a:srgbClr val="2F5496"/>
              </a:solidFill>
              <a:effectLst/>
              <a:uLnTx/>
              <a:uFillTx/>
              <a:latin typeface="Arial"/>
              <a:cs typeface="Arial"/>
              <a:sym typeface="Arial"/>
            </a:endParaRPr>
          </a:p>
        </p:txBody>
      </p:sp>
      <p:sp>
        <p:nvSpPr>
          <p:cNvPr id="8" name="Google Shape;73;p16"/>
          <p:cNvSpPr txBox="1"/>
          <p:nvPr/>
        </p:nvSpPr>
        <p:spPr>
          <a:xfrm>
            <a:off x="2556462" y="1870186"/>
            <a:ext cx="2874519" cy="2134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it-IT" sz="1200" b="0" i="0" u="none" strike="noStrike" kern="0" cap="none" spc="0" normalizeH="0" baseline="0" noProof="0" dirty="0" smtClean="0">
                <a:ln>
                  <a:noFill/>
                </a:ln>
                <a:solidFill>
                  <a:srgbClr val="2F5496"/>
                </a:solidFill>
                <a:effectLst/>
                <a:uLnTx/>
                <a:uFillTx/>
                <a:latin typeface="Arial"/>
                <a:cs typeface="Arial"/>
                <a:sym typeface="Arial"/>
              </a:rPr>
              <a:t>The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Customer</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a:ln>
                  <a:noFill/>
                </a:ln>
                <a:solidFill>
                  <a:srgbClr val="2F5496"/>
                </a:solidFill>
                <a:effectLst/>
                <a:uLnTx/>
                <a:uFillTx/>
                <a:latin typeface="Arial"/>
                <a:cs typeface="Arial"/>
                <a:sym typeface="Arial"/>
              </a:rPr>
              <a:t>therefore needs to know this temperature at least during the testing and correlation phase. ZIHET can support this process by providing flexible heaters equipped with </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an </a:t>
            </a:r>
            <a:r>
              <a:rPr kumimoji="0" lang="it-IT" sz="1200" b="1" i="0" u="none" strike="noStrike" kern="0" cap="none" spc="0" normalizeH="0" baseline="0" noProof="0" dirty="0" err="1" smtClean="0">
                <a:ln>
                  <a:noFill/>
                </a:ln>
                <a:solidFill>
                  <a:srgbClr val="2F5496"/>
                </a:solidFill>
                <a:effectLst/>
                <a:uLnTx/>
                <a:uFillTx/>
                <a:latin typeface="Arial"/>
                <a:cs typeface="Arial"/>
                <a:sym typeface="Arial"/>
              </a:rPr>
              <a:t>integrated</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1" i="0" u="none" strike="noStrike" kern="0" cap="none" spc="0" normalizeH="0" baseline="0" noProof="0" dirty="0">
                <a:ln>
                  <a:noFill/>
                </a:ln>
                <a:solidFill>
                  <a:srgbClr val="2F5496"/>
                </a:solidFill>
                <a:effectLst/>
                <a:uLnTx/>
                <a:uFillTx/>
                <a:latin typeface="Arial"/>
                <a:cs typeface="Arial"/>
                <a:sym typeface="Arial"/>
              </a:rPr>
              <a:t>temperature sensor (</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PT100/PT1000/NTC)</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solution</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commonly</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a:ln>
                  <a:noFill/>
                </a:ln>
                <a:solidFill>
                  <a:srgbClr val="2F5496"/>
                </a:solidFill>
                <a:effectLst/>
                <a:uLnTx/>
                <a:uFillTx/>
                <a:latin typeface="Arial"/>
                <a:cs typeface="Arial"/>
                <a:sym typeface="Arial"/>
              </a:rPr>
              <a:t>supplied by ZIHET </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for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other</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markets</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a:ln>
                  <a:noFill/>
                </a:ln>
                <a:solidFill>
                  <a:srgbClr val="2F5496"/>
                </a:solidFill>
                <a:effectLst/>
                <a:uLnTx/>
                <a:uFillTx/>
                <a:latin typeface="Arial"/>
                <a:cs typeface="Arial"/>
                <a:sym typeface="Arial"/>
              </a:rPr>
              <a:t>e.g.,</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medical</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a:t>
            </a:r>
            <a:endParaRPr kumimoji="0" sz="1200" b="1" i="0" u="none" strike="noStrike" kern="0" cap="none" spc="0" normalizeH="0" baseline="0" noProof="0" dirty="0">
              <a:ln>
                <a:noFill/>
              </a:ln>
              <a:solidFill>
                <a:srgbClr val="2F5496"/>
              </a:solidFill>
              <a:effectLst/>
              <a:uLnTx/>
              <a:uFillTx/>
              <a:latin typeface="Arial"/>
              <a:cs typeface="Arial"/>
              <a:sym typeface="Aria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2533" y="2504599"/>
            <a:ext cx="3158780" cy="210189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60659" y="1961892"/>
            <a:ext cx="3320954" cy="2209808"/>
          </a:xfrm>
          <a:prstGeom prst="rect">
            <a:avLst/>
          </a:prstGeom>
        </p:spPr>
      </p:pic>
    </p:spTree>
    <p:extLst>
      <p:ext uri="{BB962C8B-B14F-4D97-AF65-F5344CB8AC3E}">
        <p14:creationId xmlns:p14="http://schemas.microsoft.com/office/powerpoint/2010/main" val="29168120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9545" t="46753" r="37430" b="3882"/>
          <a:stretch/>
        </p:blipFill>
        <p:spPr>
          <a:xfrm>
            <a:off x="6981823" y="2708632"/>
            <a:ext cx="1807419" cy="1119669"/>
          </a:xfrm>
          <a:prstGeom prst="rect">
            <a:avLst/>
          </a:prstGeom>
        </p:spPr>
      </p:pic>
      <p:pic>
        <p:nvPicPr>
          <p:cNvPr id="16" name="Picture 15"/>
          <p:cNvPicPr>
            <a:picLocks noChangeAspect="1"/>
          </p:cNvPicPr>
          <p:nvPr/>
        </p:nvPicPr>
        <p:blipFill>
          <a:blip r:embed="rId5"/>
          <a:stretch>
            <a:fillRect/>
          </a:stretch>
        </p:blipFill>
        <p:spPr>
          <a:xfrm rot="7392152">
            <a:off x="3337806" y="2744416"/>
            <a:ext cx="799708" cy="789883"/>
          </a:xfrm>
          <a:prstGeom prst="rect">
            <a:avLst/>
          </a:prstGeom>
        </p:spPr>
      </p:pic>
      <p:pic>
        <p:nvPicPr>
          <p:cNvPr id="15" name="Picture 14"/>
          <p:cNvPicPr>
            <a:picLocks noChangeAspect="1"/>
          </p:cNvPicPr>
          <p:nvPr/>
        </p:nvPicPr>
        <p:blipFill>
          <a:blip r:embed="rId6"/>
          <a:stretch>
            <a:fillRect/>
          </a:stretch>
        </p:blipFill>
        <p:spPr>
          <a:xfrm rot="13940350">
            <a:off x="4525601" y="2869408"/>
            <a:ext cx="860654" cy="684700"/>
          </a:xfrm>
          <a:prstGeom prst="rect">
            <a:avLst/>
          </a:prstGeom>
        </p:spPr>
      </p:pic>
      <p:pic>
        <p:nvPicPr>
          <p:cNvPr id="5" name="Google Shape;328;g295604d58e1_0_31" descr="https://foehrenbach.be/wp-content/uploads/2021/01/foehrenbach-product-cat-flexible-circuits.jpg">
            <a:extLst>
              <a:ext uri="{FF2B5EF4-FFF2-40B4-BE49-F238E27FC236}">
                <a16:creationId xmlns:a16="http://schemas.microsoft.com/office/drawing/2014/main" id="{54974904-F694-12B6-BB46-54C001F14296}"/>
              </a:ext>
            </a:extLst>
          </p:cNvPr>
          <p:cNvPicPr preferRelativeResize="0"/>
          <p:nvPr/>
        </p:nvPicPr>
        <p:blipFill rotWithShape="1">
          <a:blip r:embed="rId7">
            <a:alphaModFix/>
          </a:blip>
          <a:srcRect l="7823" t="17620" r="36568" b="15501"/>
          <a:stretch/>
        </p:blipFill>
        <p:spPr>
          <a:xfrm>
            <a:off x="81220" y="2951956"/>
            <a:ext cx="1207232" cy="908996"/>
          </a:xfrm>
          <a:prstGeom prst="rect">
            <a:avLst/>
          </a:prstGeom>
          <a:noFill/>
          <a:ln>
            <a:noFill/>
          </a:ln>
        </p:spPr>
      </p:pic>
      <p:sp>
        <p:nvSpPr>
          <p:cNvPr id="94" name="Google Shape;94;p19"/>
          <p:cNvSpPr txBox="1"/>
          <p:nvPr/>
        </p:nvSpPr>
        <p:spPr>
          <a:xfrm>
            <a:off x="255006" y="0"/>
            <a:ext cx="5957100" cy="896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50" b="1" i="0" u="none" strike="noStrike" kern="0" cap="none" spc="0" normalizeH="0" baseline="0" noProof="0" dirty="0" smtClean="0">
                <a:ln>
                  <a:noFill/>
                </a:ln>
                <a:solidFill>
                  <a:srgbClr val="FFFFFF"/>
                </a:solidFill>
                <a:effectLst/>
                <a:uLnTx/>
                <a:uFillTx/>
                <a:latin typeface="Arial"/>
                <a:cs typeface="Arial"/>
                <a:sym typeface="Arial"/>
              </a:rPr>
              <a:t>INTEGRATION</a:t>
            </a:r>
            <a:r>
              <a:rPr kumimoji="0" lang="en" sz="1650" b="1" i="0" u="none" strike="noStrike" kern="0" cap="none" spc="0" normalizeH="0" baseline="0" noProof="0" dirty="0">
                <a:ln>
                  <a:noFill/>
                </a:ln>
                <a:solidFill>
                  <a:srgbClr val="FFFFFF"/>
                </a:solidFill>
                <a:effectLst/>
                <a:uLnTx/>
                <a:uFillTx/>
                <a:latin typeface="Arial"/>
                <a:cs typeface="Arial"/>
                <a:sym typeface="Arial"/>
              </a:rPr>
              <a:t>WITH OTHER COMPONENTS</a:t>
            </a:r>
            <a:endParaRPr kumimoji="0" sz="1650" b="1" i="0" u="none" strike="noStrike" kern="0" cap="none" spc="0" normalizeH="0" baseline="0" noProof="0" dirty="0">
              <a:ln>
                <a:noFill/>
              </a:ln>
              <a:solidFill>
                <a:srgbClr val="FFFFFF"/>
              </a:solidFill>
              <a:effectLst/>
              <a:uLnTx/>
              <a:uFillTx/>
              <a:latin typeface="Arial"/>
              <a:cs typeface="Arial"/>
              <a:sym typeface="Arial"/>
            </a:endParaRPr>
          </a:p>
        </p:txBody>
      </p:sp>
      <p:sp>
        <p:nvSpPr>
          <p:cNvPr id="95" name="Google Shape;95;p19"/>
          <p:cNvSpPr txBox="1"/>
          <p:nvPr/>
        </p:nvSpPr>
        <p:spPr>
          <a:xfrm>
            <a:off x="109195" y="931738"/>
            <a:ext cx="4116442" cy="1834831"/>
          </a:xfrm>
          <a:prstGeom prst="rect">
            <a:avLst/>
          </a:prstGeom>
          <a:noFill/>
          <a:ln>
            <a:solidFill>
              <a:srgbClr val="3333CC"/>
            </a:solidFill>
          </a:ln>
        </p:spPr>
        <p:txBody>
          <a:bodyPr spcFirstLastPara="1" wrap="square" lIns="91425" tIns="91425" rIns="91425" bIns="91425" anchor="t" anchorCtr="0">
            <a:spAutoFit/>
          </a:bodyPr>
          <a:lstStyle/>
          <a:p>
            <a:pPr lvl="0">
              <a:lnSpc>
                <a:spcPct val="115000"/>
              </a:lnSpc>
              <a:spcBef>
                <a:spcPts val="300"/>
              </a:spcBef>
              <a:spcAft>
                <a:spcPts val="300"/>
              </a:spcAft>
              <a:defRPr/>
            </a:pPr>
            <a:r>
              <a:rPr kumimoji="0" lang="en" sz="1200" b="0" i="0" u="none" strike="noStrike" kern="0" cap="none" spc="0" normalizeH="0" baseline="0" noProof="0" dirty="0" smtClean="0">
                <a:ln>
                  <a:noFill/>
                </a:ln>
                <a:solidFill>
                  <a:srgbClr val="2F5496"/>
                </a:solidFill>
                <a:effectLst/>
                <a:uLnTx/>
                <a:uFillTx/>
                <a:latin typeface="Arial"/>
                <a:cs typeface="Arial"/>
                <a:sym typeface="Arial"/>
              </a:rPr>
              <a:t>ZIHET recently qualified with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IPC 610/620 and </a:t>
            </a:r>
            <a:r>
              <a:rPr lang="en-GB" sz="1200" b="1" dirty="0">
                <a:solidFill>
                  <a:srgbClr val="2F5496"/>
                </a:solidFill>
              </a:rPr>
              <a:t>ECSS-Q-ST-70-26C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certifications to supply assembled heaters with connectors</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 to</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a:t>
            </a:r>
          </a:p>
          <a:p>
            <a:pPr marL="171450" marR="0" lvl="0" indent="-171450" algn="l" defTabSz="914400" rtl="0" eaLnBrk="1" fontAlgn="auto" latinLnBrk="0" hangingPunct="1">
              <a:lnSpc>
                <a:spcPts val="1100"/>
              </a:lnSpc>
              <a:spcBef>
                <a:spcPts val="300"/>
              </a:spcBef>
              <a:spcAft>
                <a:spcPts val="300"/>
              </a:spcAft>
              <a:buClr>
                <a:srgbClr val="000000"/>
              </a:buClr>
              <a:buSzTx/>
              <a:buFont typeface="Arial" panose="020B0604020202020204" pitchFamily="34" charset="0"/>
              <a:buChar char="•"/>
              <a:tabLst/>
              <a:defRPr/>
            </a:pPr>
            <a:r>
              <a:rPr lang="en" sz="1200" dirty="0">
                <a:solidFill>
                  <a:srgbClr val="2F5496"/>
                </a:solidFill>
              </a:rPr>
              <a:t>F</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acilitate the integration of the electrical interface with the power subsystem</a:t>
            </a:r>
          </a:p>
          <a:p>
            <a:pPr marL="171450" marR="0" lvl="0" indent="-171450" algn="l" defTabSz="914400" rtl="0" eaLnBrk="1" fontAlgn="auto" latinLnBrk="0" hangingPunct="1">
              <a:lnSpc>
                <a:spcPts val="1100"/>
              </a:lnSpc>
              <a:spcBef>
                <a:spcPts val="300"/>
              </a:spcBef>
              <a:spcAft>
                <a:spcPts val="300"/>
              </a:spcAft>
              <a:buClr>
                <a:srgbClr val="000000"/>
              </a:buClr>
              <a:buSzTx/>
              <a:buFont typeface="Arial" panose="020B0604020202020204" pitchFamily="34" charset="0"/>
              <a:buChar char="•"/>
              <a:tabLst/>
              <a:defRPr/>
            </a:pP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Simplify</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a:ln>
                  <a:noFill/>
                </a:ln>
                <a:solidFill>
                  <a:srgbClr val="2F5496"/>
                </a:solidFill>
                <a:effectLst/>
                <a:uLnTx/>
                <a:uFillTx/>
                <a:latin typeface="Arial"/>
                <a:cs typeface="Arial"/>
                <a:sym typeface="Arial"/>
              </a:rPr>
              <a:t>the </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Supply Chain</a:t>
            </a:r>
          </a:p>
          <a:p>
            <a:pPr marL="171450" marR="0" lvl="0" indent="-171450" algn="l" defTabSz="914400" rtl="0" eaLnBrk="1" fontAlgn="auto" latinLnBrk="0" hangingPunct="1">
              <a:lnSpc>
                <a:spcPts val="1100"/>
              </a:lnSpc>
              <a:spcBef>
                <a:spcPts val="300"/>
              </a:spcBef>
              <a:spcAft>
                <a:spcPts val="300"/>
              </a:spcAft>
              <a:buClr>
                <a:srgbClr val="000000"/>
              </a:buClr>
              <a:buSzTx/>
              <a:buFont typeface="Arial" panose="020B0604020202020204" pitchFamily="34" charset="0"/>
              <a:buChar char="•"/>
              <a:tabLst/>
              <a:defRPr/>
            </a:pPr>
            <a:r>
              <a:rPr kumimoji="0" lang="it-IT" sz="1200" b="0" i="0" u="none" strike="noStrike" kern="0" cap="none" spc="0" normalizeH="0" baseline="0" noProof="0" dirty="0" smtClean="0">
                <a:ln>
                  <a:noFill/>
                </a:ln>
                <a:solidFill>
                  <a:srgbClr val="2F5496"/>
                </a:solidFill>
                <a:effectLst/>
                <a:uLnTx/>
                <a:uFillTx/>
                <a:latin typeface="Arial"/>
                <a:cs typeface="Arial"/>
                <a:sym typeface="Arial"/>
              </a:rPr>
              <a:t>Reduce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supply</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a:ln>
                  <a:noFill/>
                </a:ln>
                <a:solidFill>
                  <a:srgbClr val="2F5496"/>
                </a:solidFill>
                <a:effectLst/>
                <a:uLnTx/>
                <a:uFillTx/>
                <a:latin typeface="Arial"/>
                <a:cs typeface="Arial"/>
                <a:sym typeface="Arial"/>
              </a:rPr>
              <a:t>times thanks to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standardization</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of connections</a:t>
            </a:r>
            <a:endParaRPr kumimoji="0" sz="1200" b="0" i="0" u="none" strike="noStrike" kern="0" cap="none" spc="0" normalizeH="0" baseline="0" noProof="0" dirty="0">
              <a:ln>
                <a:noFill/>
              </a:ln>
              <a:solidFill>
                <a:srgbClr val="2F5496"/>
              </a:solidFill>
              <a:effectLst/>
              <a:uLnTx/>
              <a:uFillTx/>
              <a:latin typeface="Arial"/>
              <a:cs typeface="Arial"/>
              <a:sym typeface="Arial"/>
            </a:endParaRPr>
          </a:p>
        </p:txBody>
      </p:sp>
      <p:grpSp>
        <p:nvGrpSpPr>
          <p:cNvPr id="7" name="Group 6"/>
          <p:cNvGrpSpPr/>
          <p:nvPr/>
        </p:nvGrpSpPr>
        <p:grpSpPr>
          <a:xfrm>
            <a:off x="4664350" y="3525487"/>
            <a:ext cx="3549454" cy="1111043"/>
            <a:chOff x="2473036" y="3911472"/>
            <a:chExt cx="3549454" cy="1111043"/>
          </a:xfrm>
        </p:grpSpPr>
        <p:sp>
          <p:nvSpPr>
            <p:cNvPr id="8" name="Rounded Rectangle 7"/>
            <p:cNvSpPr/>
            <p:nvPr/>
          </p:nvSpPr>
          <p:spPr>
            <a:xfrm>
              <a:off x="2473036" y="3911472"/>
              <a:ext cx="3221183" cy="1111043"/>
            </a:xfrm>
            <a:prstGeom prst="roundRect">
              <a:avLst/>
            </a:prstGeom>
            <a:solidFill>
              <a:schemeClr val="accent1">
                <a:lumMod val="60000"/>
                <a:lumOff val="4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Google Shape;73;p16"/>
            <p:cNvSpPr txBox="1"/>
            <p:nvPr/>
          </p:nvSpPr>
          <p:spPr>
            <a:xfrm>
              <a:off x="3147971" y="3911472"/>
              <a:ext cx="2874519" cy="111104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Ongoing</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a:t>
              </a:r>
            </a:p>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it-IT" sz="1200" b="1" i="0" u="none" strike="noStrike" kern="0" cap="none" spc="0" normalizeH="0" baseline="0" noProof="0" dirty="0" smtClean="0">
                  <a:ln>
                    <a:noFill/>
                  </a:ln>
                  <a:solidFill>
                    <a:srgbClr val="2F5496"/>
                  </a:solidFill>
                  <a:effectLst/>
                  <a:uLnTx/>
                  <a:uFillTx/>
                  <a:latin typeface="Arial"/>
                  <a:cs typeface="Arial"/>
                  <a:sym typeface="Wingdings" panose="05000000000000000000" pitchFamily="2" charset="2"/>
                </a:rPr>
                <a:t> ESCC qualification of the assembly «</a:t>
              </a:r>
              <a:r>
                <a:rPr kumimoji="0" lang="it-IT" sz="1200" b="1" i="0" u="none" strike="noStrike" kern="0" cap="none" spc="0" normalizeH="0" baseline="0" noProof="0" dirty="0" err="1" smtClean="0">
                  <a:ln>
                    <a:noFill/>
                  </a:ln>
                  <a:solidFill>
                    <a:srgbClr val="2F5496"/>
                  </a:solidFill>
                  <a:effectLst/>
                  <a:uLnTx/>
                  <a:uFillTx/>
                  <a:latin typeface="Arial"/>
                  <a:cs typeface="Arial"/>
                  <a:sym typeface="Wingdings" panose="05000000000000000000" pitchFamily="2" charset="2"/>
                </a:rPr>
                <a:t>flex</a:t>
              </a:r>
              <a:r>
                <a:rPr kumimoji="0" lang="it-IT" sz="1200" b="1" i="0" u="none" strike="noStrike" kern="0" cap="none" spc="0" normalizeH="0" baseline="0" noProof="0" dirty="0" smtClean="0">
                  <a:ln>
                    <a:noFill/>
                  </a:ln>
                  <a:solidFill>
                    <a:srgbClr val="2F5496"/>
                  </a:solidFill>
                  <a:effectLst/>
                  <a:uLnTx/>
                  <a:uFillTx/>
                  <a:latin typeface="Arial"/>
                  <a:cs typeface="Arial"/>
                  <a:sym typeface="Wingdings" panose="05000000000000000000" pitchFamily="2" charset="2"/>
                </a:rPr>
                <a:t> </a:t>
              </a:r>
              <a:r>
                <a:rPr kumimoji="0" lang="it-IT" sz="1200" b="1" i="0" u="none" strike="noStrike" kern="0" cap="none" spc="0" normalizeH="0" baseline="0" noProof="0" dirty="0" err="1" smtClean="0">
                  <a:ln>
                    <a:noFill/>
                  </a:ln>
                  <a:solidFill>
                    <a:srgbClr val="2F5496"/>
                  </a:solidFill>
                  <a:effectLst/>
                  <a:uLnTx/>
                  <a:uFillTx/>
                  <a:latin typeface="Arial"/>
                  <a:cs typeface="Arial"/>
                  <a:sym typeface="Wingdings" panose="05000000000000000000" pitchFamily="2" charset="2"/>
                </a:rPr>
                <a:t>heater</a:t>
              </a:r>
              <a:r>
                <a:rPr kumimoji="0" lang="it-IT" sz="1200" b="1" i="0" u="none" strike="noStrike" kern="0" cap="none" spc="0" normalizeH="0" baseline="0" noProof="0" dirty="0" smtClean="0">
                  <a:ln>
                    <a:noFill/>
                  </a:ln>
                  <a:solidFill>
                    <a:srgbClr val="2F5496"/>
                  </a:solidFill>
                  <a:effectLst/>
                  <a:uLnTx/>
                  <a:uFillTx/>
                  <a:latin typeface="Arial"/>
                  <a:cs typeface="Arial"/>
                  <a:sym typeface="Wingdings" panose="05000000000000000000" pitchFamily="2" charset="2"/>
                </a:rPr>
                <a:t> with </a:t>
              </a:r>
              <a:r>
                <a:rPr kumimoji="0" lang="it-IT" sz="1200" b="1" i="0" u="none" strike="noStrike" kern="0" cap="none" spc="0" normalizeH="0" baseline="0" noProof="0" dirty="0" err="1" smtClean="0">
                  <a:ln>
                    <a:noFill/>
                  </a:ln>
                  <a:solidFill>
                    <a:srgbClr val="2F5496"/>
                  </a:solidFill>
                  <a:effectLst/>
                  <a:uLnTx/>
                  <a:uFillTx/>
                  <a:latin typeface="Arial"/>
                  <a:cs typeface="Arial"/>
                  <a:sym typeface="Wingdings" panose="05000000000000000000" pitchFamily="2" charset="2"/>
                </a:rPr>
                <a:t>embedded</a:t>
              </a:r>
              <a:r>
                <a:rPr kumimoji="0" lang="it-IT" sz="1200" b="1" i="0" u="none" strike="noStrike" kern="0" cap="none" spc="0" normalizeH="0" baseline="0" noProof="0" dirty="0" smtClean="0">
                  <a:ln>
                    <a:noFill/>
                  </a:ln>
                  <a:solidFill>
                    <a:srgbClr val="2F5496"/>
                  </a:solidFill>
                  <a:effectLst/>
                  <a:uLnTx/>
                  <a:uFillTx/>
                  <a:latin typeface="Arial"/>
                  <a:cs typeface="Arial"/>
                  <a:sym typeface="Wingdings" panose="05000000000000000000" pitchFamily="2" charset="2"/>
                </a:rPr>
                <a:t> </a:t>
              </a:r>
              <a:r>
                <a:rPr kumimoji="0" lang="it-IT" sz="1200" b="1" i="0" u="none" strike="noStrike" kern="0" cap="none" spc="0" normalizeH="0" baseline="0" noProof="0" dirty="0" err="1" smtClean="0">
                  <a:ln>
                    <a:noFill/>
                  </a:ln>
                  <a:solidFill>
                    <a:srgbClr val="2F5496"/>
                  </a:solidFill>
                  <a:effectLst/>
                  <a:uLnTx/>
                  <a:uFillTx/>
                  <a:latin typeface="Arial"/>
                  <a:cs typeface="Arial"/>
                  <a:sym typeface="Wingdings" panose="05000000000000000000" pitchFamily="2" charset="2"/>
                </a:rPr>
                <a:t>temperatures</a:t>
              </a:r>
              <a:r>
                <a:rPr kumimoji="0" lang="it-IT" sz="1200" b="1" i="0" u="none" strike="noStrike" kern="0" cap="none" spc="0" normalizeH="0" baseline="0" noProof="0" dirty="0" smtClean="0">
                  <a:ln>
                    <a:noFill/>
                  </a:ln>
                  <a:solidFill>
                    <a:srgbClr val="2F5496"/>
                  </a:solidFill>
                  <a:effectLst/>
                  <a:uLnTx/>
                  <a:uFillTx/>
                  <a:latin typeface="Arial"/>
                  <a:cs typeface="Arial"/>
                  <a:sym typeface="Wingdings" panose="05000000000000000000" pitchFamily="2" charset="2"/>
                </a:rPr>
                <a:t> </a:t>
              </a:r>
              <a:r>
                <a:rPr kumimoji="0" lang="it-IT" sz="1200" b="1" i="0" u="none" strike="noStrike" kern="0" cap="none" spc="0" normalizeH="0" baseline="0" noProof="0" dirty="0" err="1" smtClean="0">
                  <a:ln>
                    <a:noFill/>
                  </a:ln>
                  <a:solidFill>
                    <a:srgbClr val="2F5496"/>
                  </a:solidFill>
                  <a:effectLst/>
                  <a:uLnTx/>
                  <a:uFillTx/>
                  <a:latin typeface="Arial"/>
                  <a:cs typeface="Arial"/>
                  <a:sym typeface="Wingdings" panose="05000000000000000000" pitchFamily="2" charset="2"/>
                </a:rPr>
                <a:t>sensor</a:t>
              </a:r>
              <a:r>
                <a:rPr kumimoji="0" lang="it-IT" sz="1200" b="1" i="0" u="none" strike="noStrike" kern="0" cap="none" spc="0" normalizeH="0" baseline="0" noProof="0" dirty="0" smtClean="0">
                  <a:ln>
                    <a:noFill/>
                  </a:ln>
                  <a:solidFill>
                    <a:srgbClr val="2F5496"/>
                  </a:solidFill>
                  <a:effectLst/>
                  <a:uLnTx/>
                  <a:uFillTx/>
                  <a:latin typeface="Arial"/>
                  <a:cs typeface="Arial"/>
                  <a:sym typeface="Wingdings" panose="05000000000000000000" pitchFamily="2" charset="2"/>
                </a:rPr>
                <a:t>»</a:t>
              </a:r>
              <a:endParaRPr kumimoji="0" sz="1200" b="1" i="0" u="none" strike="noStrike" kern="0" cap="none" spc="0" normalizeH="0" baseline="0" noProof="0" dirty="0">
                <a:ln>
                  <a:noFill/>
                </a:ln>
                <a:solidFill>
                  <a:srgbClr val="2F5496"/>
                </a:solidFill>
                <a:effectLst/>
                <a:uLnTx/>
                <a:uFillTx/>
                <a:latin typeface="Arial"/>
                <a:cs typeface="Arial"/>
                <a:sym typeface="Arial"/>
              </a:endParaRPr>
            </a:p>
          </p:txBody>
        </p:sp>
        <p:sp>
          <p:nvSpPr>
            <p:cNvPr id="10" name="Google Shape;660;g11f273f40b7_2_972"/>
            <p:cNvSpPr/>
            <p:nvPr/>
          </p:nvSpPr>
          <p:spPr>
            <a:xfrm>
              <a:off x="2598762" y="4336706"/>
              <a:ext cx="506910" cy="390567"/>
            </a:xfrm>
            <a:custGeom>
              <a:avLst/>
              <a:gdLst/>
              <a:ahLst/>
              <a:cxnLst/>
              <a:rect l="l" t="t" r="r" b="b"/>
              <a:pathLst>
                <a:path w="980" h="746" extrusionOk="0">
                  <a:moveTo>
                    <a:pt x="943" y="672"/>
                  </a:moveTo>
                  <a:cubicBezTo>
                    <a:pt x="943" y="672"/>
                    <a:pt x="141" y="672"/>
                    <a:pt x="74" y="672"/>
                  </a:cubicBezTo>
                  <a:cubicBezTo>
                    <a:pt x="74" y="294"/>
                    <a:pt x="74" y="294"/>
                    <a:pt x="74" y="294"/>
                  </a:cubicBezTo>
                  <a:cubicBezTo>
                    <a:pt x="123" y="343"/>
                    <a:pt x="179" y="399"/>
                    <a:pt x="179" y="399"/>
                  </a:cubicBezTo>
                  <a:cubicBezTo>
                    <a:pt x="194" y="414"/>
                    <a:pt x="217" y="414"/>
                    <a:pt x="231" y="399"/>
                  </a:cubicBezTo>
                  <a:cubicBezTo>
                    <a:pt x="231" y="399"/>
                    <a:pt x="315" y="316"/>
                    <a:pt x="349" y="281"/>
                  </a:cubicBezTo>
                  <a:cubicBezTo>
                    <a:pt x="379" y="311"/>
                    <a:pt x="431" y="363"/>
                    <a:pt x="431" y="363"/>
                  </a:cubicBezTo>
                  <a:cubicBezTo>
                    <a:pt x="438" y="370"/>
                    <a:pt x="448" y="374"/>
                    <a:pt x="457" y="374"/>
                  </a:cubicBezTo>
                  <a:cubicBezTo>
                    <a:pt x="467" y="374"/>
                    <a:pt x="476" y="370"/>
                    <a:pt x="483" y="363"/>
                  </a:cubicBezTo>
                  <a:cubicBezTo>
                    <a:pt x="723" y="123"/>
                    <a:pt x="723" y="123"/>
                    <a:pt x="723" y="123"/>
                  </a:cubicBezTo>
                  <a:cubicBezTo>
                    <a:pt x="723" y="157"/>
                    <a:pt x="723" y="189"/>
                    <a:pt x="723" y="189"/>
                  </a:cubicBezTo>
                  <a:cubicBezTo>
                    <a:pt x="723" y="209"/>
                    <a:pt x="740" y="225"/>
                    <a:pt x="760" y="225"/>
                  </a:cubicBezTo>
                  <a:cubicBezTo>
                    <a:pt x="781" y="225"/>
                    <a:pt x="797" y="209"/>
                    <a:pt x="797" y="189"/>
                  </a:cubicBezTo>
                  <a:cubicBezTo>
                    <a:pt x="797" y="37"/>
                    <a:pt x="797" y="37"/>
                    <a:pt x="797" y="37"/>
                  </a:cubicBezTo>
                  <a:cubicBezTo>
                    <a:pt x="797" y="17"/>
                    <a:pt x="781" y="0"/>
                    <a:pt x="760" y="0"/>
                  </a:cubicBezTo>
                  <a:cubicBezTo>
                    <a:pt x="609" y="0"/>
                    <a:pt x="609" y="0"/>
                    <a:pt x="609" y="0"/>
                  </a:cubicBezTo>
                  <a:cubicBezTo>
                    <a:pt x="588" y="0"/>
                    <a:pt x="572" y="17"/>
                    <a:pt x="572" y="37"/>
                  </a:cubicBezTo>
                  <a:cubicBezTo>
                    <a:pt x="572" y="57"/>
                    <a:pt x="588" y="74"/>
                    <a:pt x="609" y="74"/>
                  </a:cubicBezTo>
                  <a:cubicBezTo>
                    <a:pt x="609" y="74"/>
                    <a:pt x="637" y="74"/>
                    <a:pt x="669" y="74"/>
                  </a:cubicBezTo>
                  <a:cubicBezTo>
                    <a:pt x="643" y="99"/>
                    <a:pt x="495" y="247"/>
                    <a:pt x="457" y="285"/>
                  </a:cubicBezTo>
                  <a:cubicBezTo>
                    <a:pt x="427" y="255"/>
                    <a:pt x="376" y="203"/>
                    <a:pt x="376" y="203"/>
                  </a:cubicBezTo>
                  <a:cubicBezTo>
                    <a:pt x="369" y="196"/>
                    <a:pt x="359" y="192"/>
                    <a:pt x="349" y="192"/>
                  </a:cubicBezTo>
                  <a:cubicBezTo>
                    <a:pt x="340" y="192"/>
                    <a:pt x="330" y="196"/>
                    <a:pt x="323" y="203"/>
                  </a:cubicBezTo>
                  <a:cubicBezTo>
                    <a:pt x="323" y="203"/>
                    <a:pt x="240" y="286"/>
                    <a:pt x="205" y="321"/>
                  </a:cubicBezTo>
                  <a:cubicBezTo>
                    <a:pt x="168" y="284"/>
                    <a:pt x="63" y="179"/>
                    <a:pt x="63" y="179"/>
                  </a:cubicBezTo>
                  <a:cubicBezTo>
                    <a:pt x="52" y="168"/>
                    <a:pt x="36" y="165"/>
                    <a:pt x="23" y="171"/>
                  </a:cubicBezTo>
                  <a:cubicBezTo>
                    <a:pt x="9" y="177"/>
                    <a:pt x="0" y="190"/>
                    <a:pt x="0" y="205"/>
                  </a:cubicBezTo>
                  <a:cubicBezTo>
                    <a:pt x="0" y="709"/>
                    <a:pt x="0" y="709"/>
                    <a:pt x="0" y="709"/>
                  </a:cubicBezTo>
                  <a:cubicBezTo>
                    <a:pt x="0" y="729"/>
                    <a:pt x="16" y="746"/>
                    <a:pt x="37" y="746"/>
                  </a:cubicBezTo>
                  <a:cubicBezTo>
                    <a:pt x="943" y="746"/>
                    <a:pt x="943" y="746"/>
                    <a:pt x="943" y="746"/>
                  </a:cubicBezTo>
                  <a:cubicBezTo>
                    <a:pt x="964" y="746"/>
                    <a:pt x="980" y="729"/>
                    <a:pt x="980" y="709"/>
                  </a:cubicBezTo>
                  <a:cubicBezTo>
                    <a:pt x="980" y="689"/>
                    <a:pt x="964" y="672"/>
                    <a:pt x="943" y="672"/>
                  </a:cubicBezTo>
                  <a:close/>
                </a:path>
              </a:pathLst>
            </a:custGeom>
            <a:solidFill>
              <a:srgbClr val="4F81BD"/>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 name="Group 10"/>
          <p:cNvGrpSpPr/>
          <p:nvPr/>
        </p:nvGrpSpPr>
        <p:grpSpPr>
          <a:xfrm>
            <a:off x="1010069" y="3447371"/>
            <a:ext cx="3221183" cy="1361881"/>
            <a:chOff x="2473036" y="3898351"/>
            <a:chExt cx="3221183" cy="1361881"/>
          </a:xfrm>
        </p:grpSpPr>
        <p:sp>
          <p:nvSpPr>
            <p:cNvPr id="12" name="Rounded Rectangle 11"/>
            <p:cNvSpPr/>
            <p:nvPr/>
          </p:nvSpPr>
          <p:spPr>
            <a:xfrm>
              <a:off x="2473036" y="3911472"/>
              <a:ext cx="3221183" cy="1348760"/>
            </a:xfrm>
            <a:prstGeom prst="roundRect">
              <a:avLst/>
            </a:prstGeom>
            <a:solidFill>
              <a:schemeClr val="accent1">
                <a:lumMod val="60000"/>
                <a:lumOff val="4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Google Shape;73;p16"/>
            <p:cNvSpPr txBox="1"/>
            <p:nvPr/>
          </p:nvSpPr>
          <p:spPr>
            <a:xfrm>
              <a:off x="3071570" y="3898351"/>
              <a:ext cx="2544544" cy="111104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lang="it-IT" sz="1200" dirty="0" err="1" smtClean="0">
                  <a:solidFill>
                    <a:srgbClr val="2F5496"/>
                  </a:solidFill>
                </a:rPr>
                <a:t>Ongoing</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a:t>
              </a:r>
            </a:p>
            <a:p>
              <a:pPr marL="171450" marR="0" lvl="0" indent="-171450" algn="l" defTabSz="914400" rtl="0" eaLnBrk="1" fontAlgn="auto" latinLnBrk="0" hangingPunct="1">
                <a:lnSpc>
                  <a:spcPct val="115000"/>
                </a:lnSpc>
                <a:spcBef>
                  <a:spcPts val="300"/>
                </a:spcBef>
                <a:spcAft>
                  <a:spcPts val="0"/>
                </a:spcAft>
                <a:buClr>
                  <a:srgbClr val="000000"/>
                </a:buClr>
                <a:buSzTx/>
                <a:buFont typeface="Wingdings" panose="05000000000000000000" pitchFamily="2" charset="2"/>
                <a:buChar char="à"/>
                <a:tabLst/>
                <a:defRPr/>
              </a:pPr>
              <a:r>
                <a:rPr kumimoji="0" lang="it-IT" sz="1200" b="1" i="0" u="none" strike="noStrike" kern="0" cap="none" spc="0" normalizeH="0" baseline="0" noProof="0" dirty="0" smtClean="0">
                  <a:ln>
                    <a:noFill/>
                  </a:ln>
                  <a:solidFill>
                    <a:srgbClr val="2F5496"/>
                  </a:solidFill>
                  <a:effectLst/>
                  <a:uLnTx/>
                  <a:uFillTx/>
                  <a:latin typeface="Arial"/>
                  <a:cs typeface="Arial"/>
                  <a:sym typeface="Wingdings" panose="05000000000000000000" pitchFamily="2" charset="2"/>
                </a:rPr>
                <a:t>ESCC </a:t>
              </a:r>
              <a:r>
                <a:rPr kumimoji="0" lang="it-IT" sz="1200" b="1" i="0" u="none" strike="noStrike" kern="0" cap="none" spc="0" normalizeH="0" baseline="0" noProof="0" dirty="0" err="1" smtClean="0">
                  <a:ln>
                    <a:noFill/>
                  </a:ln>
                  <a:solidFill>
                    <a:srgbClr val="2F5496"/>
                  </a:solidFill>
                  <a:effectLst/>
                  <a:uLnTx/>
                  <a:uFillTx/>
                  <a:latin typeface="Arial"/>
                  <a:cs typeface="Arial"/>
                  <a:sym typeface="Wingdings" panose="05000000000000000000" pitchFamily="2" charset="2"/>
                </a:rPr>
                <a:t>Qualification</a:t>
              </a:r>
              <a:r>
                <a:rPr kumimoji="0" lang="it-IT" sz="1200" b="1" i="0" u="none" strike="noStrike" kern="0" cap="none" spc="0" normalizeH="0" baseline="0" noProof="0" dirty="0" smtClean="0">
                  <a:ln>
                    <a:noFill/>
                  </a:ln>
                  <a:solidFill>
                    <a:srgbClr val="2F5496"/>
                  </a:solidFill>
                  <a:effectLst/>
                  <a:uLnTx/>
                  <a:uFillTx/>
                  <a:latin typeface="Arial"/>
                  <a:cs typeface="Arial"/>
                  <a:sym typeface="Wingdings" panose="05000000000000000000" pitchFamily="2" charset="2"/>
                </a:rPr>
                <a:t> of the </a:t>
              </a:r>
              <a:r>
                <a:rPr kumimoji="0" lang="it-IT" sz="1200" b="1" i="0" u="none" strike="noStrike" kern="0" cap="none" spc="0" normalizeH="0" baseline="0" noProof="0" dirty="0" err="1" smtClean="0">
                  <a:ln>
                    <a:noFill/>
                  </a:ln>
                  <a:solidFill>
                    <a:srgbClr val="2F5496"/>
                  </a:solidFill>
                  <a:effectLst/>
                  <a:uLnTx/>
                  <a:uFillTx/>
                  <a:latin typeface="Arial"/>
                  <a:cs typeface="Arial"/>
                  <a:sym typeface="Wingdings" panose="05000000000000000000" pitchFamily="2" charset="2"/>
                </a:rPr>
                <a:t>assembly</a:t>
              </a:r>
              <a:r>
                <a:rPr kumimoji="0" lang="it-IT" sz="1200" b="1" i="0" u="none" strike="noStrike" kern="0" cap="none" spc="0" normalizeH="0" baseline="0" noProof="0" dirty="0" smtClean="0">
                  <a:ln>
                    <a:noFill/>
                  </a:ln>
                  <a:solidFill>
                    <a:srgbClr val="2F5496"/>
                  </a:solidFill>
                  <a:effectLst/>
                  <a:uLnTx/>
                  <a:uFillTx/>
                  <a:latin typeface="Arial"/>
                  <a:cs typeface="Arial"/>
                  <a:sym typeface="Wingdings" panose="05000000000000000000" pitchFamily="2" charset="2"/>
                </a:rPr>
                <a:t> «</a:t>
              </a:r>
              <a:r>
                <a:rPr kumimoji="0" lang="it-IT" sz="1200" b="1" i="0" u="none" strike="noStrike" kern="0" cap="none" spc="0" normalizeH="0" baseline="0" noProof="0" dirty="0" err="1" smtClean="0">
                  <a:ln>
                    <a:noFill/>
                  </a:ln>
                  <a:solidFill>
                    <a:srgbClr val="2F5496"/>
                  </a:solidFill>
                  <a:effectLst/>
                  <a:uLnTx/>
                  <a:uFillTx/>
                  <a:latin typeface="Arial"/>
                  <a:cs typeface="Arial"/>
                  <a:sym typeface="Wingdings" panose="05000000000000000000" pitchFamily="2" charset="2"/>
                </a:rPr>
                <a:t>connectorized</a:t>
              </a:r>
              <a:r>
                <a:rPr kumimoji="0" lang="it-IT" sz="1200" b="1" i="0" u="none" strike="noStrike" kern="0" cap="none" spc="0" normalizeH="0" baseline="0" noProof="0" dirty="0" smtClean="0">
                  <a:ln>
                    <a:noFill/>
                  </a:ln>
                  <a:solidFill>
                    <a:srgbClr val="2F5496"/>
                  </a:solidFill>
                  <a:effectLst/>
                  <a:uLnTx/>
                  <a:uFillTx/>
                  <a:latin typeface="Arial"/>
                  <a:cs typeface="Arial"/>
                  <a:sym typeface="Wingdings" panose="05000000000000000000" pitchFamily="2" charset="2"/>
                </a:rPr>
                <a:t> </a:t>
              </a:r>
              <a:r>
                <a:rPr kumimoji="0" lang="it-IT" sz="1200" b="1" i="0" u="none" strike="noStrike" kern="0" cap="none" spc="0" normalizeH="0" baseline="0" noProof="0" dirty="0" err="1" smtClean="0">
                  <a:ln>
                    <a:noFill/>
                  </a:ln>
                  <a:solidFill>
                    <a:srgbClr val="2F5496"/>
                  </a:solidFill>
                  <a:effectLst/>
                  <a:uLnTx/>
                  <a:uFillTx/>
                  <a:latin typeface="Arial"/>
                  <a:cs typeface="Arial"/>
                  <a:sym typeface="Wingdings" panose="05000000000000000000" pitchFamily="2" charset="2"/>
                </a:rPr>
                <a:t>heater</a:t>
              </a:r>
              <a:r>
                <a:rPr kumimoji="0" lang="it-IT" sz="1200" b="1" i="0" u="none" strike="noStrike" kern="0" cap="none" spc="0" normalizeH="0" baseline="0" noProof="0" dirty="0" smtClean="0">
                  <a:ln>
                    <a:noFill/>
                  </a:ln>
                  <a:solidFill>
                    <a:srgbClr val="2F5496"/>
                  </a:solidFill>
                  <a:effectLst/>
                  <a:uLnTx/>
                  <a:uFillTx/>
                  <a:latin typeface="Arial"/>
                  <a:cs typeface="Arial"/>
                  <a:sym typeface="Wingdings" panose="05000000000000000000" pitchFamily="2" charset="2"/>
                </a:rPr>
                <a:t>»</a:t>
              </a:r>
              <a:endParaRPr kumimoji="0" sz="1200" b="1" i="0" u="none" strike="noStrike" kern="0" cap="none" spc="0" normalizeH="0" baseline="0" noProof="0" dirty="0">
                <a:ln>
                  <a:noFill/>
                </a:ln>
                <a:solidFill>
                  <a:srgbClr val="2F5496"/>
                </a:solidFill>
                <a:effectLst/>
                <a:uLnTx/>
                <a:uFillTx/>
                <a:latin typeface="Arial"/>
                <a:cs typeface="Arial"/>
                <a:sym typeface="Arial"/>
              </a:endParaRPr>
            </a:p>
          </p:txBody>
        </p:sp>
        <p:sp>
          <p:nvSpPr>
            <p:cNvPr id="14" name="Google Shape;660;g11f273f40b7_2_972"/>
            <p:cNvSpPr/>
            <p:nvPr/>
          </p:nvSpPr>
          <p:spPr>
            <a:xfrm>
              <a:off x="2598762" y="4336706"/>
              <a:ext cx="506910" cy="390567"/>
            </a:xfrm>
            <a:custGeom>
              <a:avLst/>
              <a:gdLst/>
              <a:ahLst/>
              <a:cxnLst/>
              <a:rect l="l" t="t" r="r" b="b"/>
              <a:pathLst>
                <a:path w="980" h="746" extrusionOk="0">
                  <a:moveTo>
                    <a:pt x="943" y="672"/>
                  </a:moveTo>
                  <a:cubicBezTo>
                    <a:pt x="943" y="672"/>
                    <a:pt x="141" y="672"/>
                    <a:pt x="74" y="672"/>
                  </a:cubicBezTo>
                  <a:cubicBezTo>
                    <a:pt x="74" y="294"/>
                    <a:pt x="74" y="294"/>
                    <a:pt x="74" y="294"/>
                  </a:cubicBezTo>
                  <a:cubicBezTo>
                    <a:pt x="123" y="343"/>
                    <a:pt x="179" y="399"/>
                    <a:pt x="179" y="399"/>
                  </a:cubicBezTo>
                  <a:cubicBezTo>
                    <a:pt x="194" y="414"/>
                    <a:pt x="217" y="414"/>
                    <a:pt x="231" y="399"/>
                  </a:cubicBezTo>
                  <a:cubicBezTo>
                    <a:pt x="231" y="399"/>
                    <a:pt x="315" y="316"/>
                    <a:pt x="349" y="281"/>
                  </a:cubicBezTo>
                  <a:cubicBezTo>
                    <a:pt x="379" y="311"/>
                    <a:pt x="431" y="363"/>
                    <a:pt x="431" y="363"/>
                  </a:cubicBezTo>
                  <a:cubicBezTo>
                    <a:pt x="438" y="370"/>
                    <a:pt x="448" y="374"/>
                    <a:pt x="457" y="374"/>
                  </a:cubicBezTo>
                  <a:cubicBezTo>
                    <a:pt x="467" y="374"/>
                    <a:pt x="476" y="370"/>
                    <a:pt x="483" y="363"/>
                  </a:cubicBezTo>
                  <a:cubicBezTo>
                    <a:pt x="723" y="123"/>
                    <a:pt x="723" y="123"/>
                    <a:pt x="723" y="123"/>
                  </a:cubicBezTo>
                  <a:cubicBezTo>
                    <a:pt x="723" y="157"/>
                    <a:pt x="723" y="189"/>
                    <a:pt x="723" y="189"/>
                  </a:cubicBezTo>
                  <a:cubicBezTo>
                    <a:pt x="723" y="209"/>
                    <a:pt x="740" y="225"/>
                    <a:pt x="760" y="225"/>
                  </a:cubicBezTo>
                  <a:cubicBezTo>
                    <a:pt x="781" y="225"/>
                    <a:pt x="797" y="209"/>
                    <a:pt x="797" y="189"/>
                  </a:cubicBezTo>
                  <a:cubicBezTo>
                    <a:pt x="797" y="37"/>
                    <a:pt x="797" y="37"/>
                    <a:pt x="797" y="37"/>
                  </a:cubicBezTo>
                  <a:cubicBezTo>
                    <a:pt x="797" y="17"/>
                    <a:pt x="781" y="0"/>
                    <a:pt x="760" y="0"/>
                  </a:cubicBezTo>
                  <a:cubicBezTo>
                    <a:pt x="609" y="0"/>
                    <a:pt x="609" y="0"/>
                    <a:pt x="609" y="0"/>
                  </a:cubicBezTo>
                  <a:cubicBezTo>
                    <a:pt x="588" y="0"/>
                    <a:pt x="572" y="17"/>
                    <a:pt x="572" y="37"/>
                  </a:cubicBezTo>
                  <a:cubicBezTo>
                    <a:pt x="572" y="57"/>
                    <a:pt x="588" y="74"/>
                    <a:pt x="609" y="74"/>
                  </a:cubicBezTo>
                  <a:cubicBezTo>
                    <a:pt x="609" y="74"/>
                    <a:pt x="637" y="74"/>
                    <a:pt x="669" y="74"/>
                  </a:cubicBezTo>
                  <a:cubicBezTo>
                    <a:pt x="643" y="99"/>
                    <a:pt x="495" y="247"/>
                    <a:pt x="457" y="285"/>
                  </a:cubicBezTo>
                  <a:cubicBezTo>
                    <a:pt x="427" y="255"/>
                    <a:pt x="376" y="203"/>
                    <a:pt x="376" y="203"/>
                  </a:cubicBezTo>
                  <a:cubicBezTo>
                    <a:pt x="369" y="196"/>
                    <a:pt x="359" y="192"/>
                    <a:pt x="349" y="192"/>
                  </a:cubicBezTo>
                  <a:cubicBezTo>
                    <a:pt x="340" y="192"/>
                    <a:pt x="330" y="196"/>
                    <a:pt x="323" y="203"/>
                  </a:cubicBezTo>
                  <a:cubicBezTo>
                    <a:pt x="323" y="203"/>
                    <a:pt x="240" y="286"/>
                    <a:pt x="205" y="321"/>
                  </a:cubicBezTo>
                  <a:cubicBezTo>
                    <a:pt x="168" y="284"/>
                    <a:pt x="63" y="179"/>
                    <a:pt x="63" y="179"/>
                  </a:cubicBezTo>
                  <a:cubicBezTo>
                    <a:pt x="52" y="168"/>
                    <a:pt x="36" y="165"/>
                    <a:pt x="23" y="171"/>
                  </a:cubicBezTo>
                  <a:cubicBezTo>
                    <a:pt x="9" y="177"/>
                    <a:pt x="0" y="190"/>
                    <a:pt x="0" y="205"/>
                  </a:cubicBezTo>
                  <a:cubicBezTo>
                    <a:pt x="0" y="709"/>
                    <a:pt x="0" y="709"/>
                    <a:pt x="0" y="709"/>
                  </a:cubicBezTo>
                  <a:cubicBezTo>
                    <a:pt x="0" y="729"/>
                    <a:pt x="16" y="746"/>
                    <a:pt x="37" y="746"/>
                  </a:cubicBezTo>
                  <a:cubicBezTo>
                    <a:pt x="943" y="746"/>
                    <a:pt x="943" y="746"/>
                    <a:pt x="943" y="746"/>
                  </a:cubicBezTo>
                  <a:cubicBezTo>
                    <a:pt x="964" y="746"/>
                    <a:pt x="980" y="729"/>
                    <a:pt x="980" y="709"/>
                  </a:cubicBezTo>
                  <a:cubicBezTo>
                    <a:pt x="980" y="689"/>
                    <a:pt x="964" y="672"/>
                    <a:pt x="943" y="672"/>
                  </a:cubicBezTo>
                  <a:close/>
                </a:path>
              </a:pathLst>
            </a:custGeom>
            <a:solidFill>
              <a:srgbClr val="4F81BD"/>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7" name="Google Shape;95;p19"/>
          <p:cNvSpPr txBox="1"/>
          <p:nvPr/>
        </p:nvSpPr>
        <p:spPr>
          <a:xfrm>
            <a:off x="4679159" y="1151728"/>
            <a:ext cx="4116442" cy="1323409"/>
          </a:xfrm>
          <a:prstGeom prst="rect">
            <a:avLst/>
          </a:prstGeom>
          <a:noFill/>
          <a:ln>
            <a:solidFill>
              <a:srgbClr val="3333CC"/>
            </a:solidFill>
          </a:ln>
        </p:spPr>
        <p:txBody>
          <a:bodyPr spcFirstLastPara="1" wrap="square" lIns="91425" tIns="91425" rIns="91425" bIns="91425" anchor="t" anchorCtr="0">
            <a:spAutoFit/>
          </a:bodyPr>
          <a:lstStyle/>
          <a:p>
            <a:pPr lvl="0">
              <a:lnSpc>
                <a:spcPct val="115000"/>
              </a:lnSpc>
              <a:spcBef>
                <a:spcPts val="300"/>
              </a:spcBef>
              <a:spcAft>
                <a:spcPts val="300"/>
              </a:spcAft>
            </a:pPr>
            <a:r>
              <a:rPr lang="en-GB" sz="1200" dirty="0">
                <a:solidFill>
                  <a:srgbClr val="2F5496"/>
                </a:solidFill>
              </a:rPr>
              <a:t>When the thermal environment to be regulated is distributed in small dimensions, and the TRP is located close to the heater, a product that integrates a heating element and </a:t>
            </a:r>
            <a:r>
              <a:rPr lang="en-GB" sz="1200" dirty="0" smtClean="0">
                <a:solidFill>
                  <a:srgbClr val="2F5496"/>
                </a:solidFill>
              </a:rPr>
              <a:t>an ESCC-qualified </a:t>
            </a:r>
            <a:r>
              <a:rPr lang="en-GB" sz="1200" dirty="0">
                <a:solidFill>
                  <a:srgbClr val="2F5496"/>
                </a:solidFill>
              </a:rPr>
              <a:t>temperature sensor </a:t>
            </a:r>
            <a:r>
              <a:rPr lang="en-GB" sz="1200" b="1" dirty="0">
                <a:solidFill>
                  <a:srgbClr val="2F5496"/>
                </a:solidFill>
              </a:rPr>
              <a:t>(PT100/PT1000/NTC) </a:t>
            </a:r>
            <a:r>
              <a:rPr lang="en-GB" sz="1200" dirty="0">
                <a:solidFill>
                  <a:srgbClr val="2F5496"/>
                </a:solidFill>
              </a:rPr>
              <a:t>can help optimize the integration</a:t>
            </a:r>
            <a:r>
              <a:rPr lang="en-GB" sz="1200" dirty="0" smtClean="0">
                <a:solidFill>
                  <a:srgbClr val="2F5496"/>
                </a:solidFill>
              </a:rPr>
              <a:t>.</a:t>
            </a:r>
            <a:endParaRPr kumimoji="0" sz="1200" b="0" i="0" u="none" strike="noStrike" kern="0" cap="none" spc="0" normalizeH="0" baseline="0" noProof="0" dirty="0">
              <a:ln>
                <a:noFill/>
              </a:ln>
              <a:solidFill>
                <a:srgbClr val="2F5496"/>
              </a:solidFill>
              <a:effectLst/>
              <a:uLnTx/>
              <a:uFillTx/>
              <a:latin typeface="Arial"/>
              <a:cs typeface="Arial"/>
              <a:sym typeface="Arial"/>
            </a:endParaRPr>
          </a:p>
        </p:txBody>
      </p:sp>
    </p:spTree>
    <p:extLst>
      <p:ext uri="{BB962C8B-B14F-4D97-AF65-F5344CB8AC3E}">
        <p14:creationId xmlns:p14="http://schemas.microsoft.com/office/powerpoint/2010/main" val="11813905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pic>
        <p:nvPicPr>
          <p:cNvPr id="7" name="Google Shape;96;p19"/>
          <p:cNvPicPr preferRelativeResize="0"/>
          <p:nvPr/>
        </p:nvPicPr>
        <p:blipFill rotWithShape="1">
          <a:blip r:embed="rId4">
            <a:alphaModFix/>
          </a:blip>
          <a:srcRect r="44162"/>
          <a:stretch/>
        </p:blipFill>
        <p:spPr>
          <a:xfrm>
            <a:off x="6212106" y="926343"/>
            <a:ext cx="2941975" cy="3259150"/>
          </a:xfrm>
          <a:prstGeom prst="rect">
            <a:avLst/>
          </a:prstGeom>
          <a:noFill/>
          <a:ln>
            <a:noFill/>
          </a:ln>
        </p:spPr>
      </p:pic>
      <p:sp>
        <p:nvSpPr>
          <p:cNvPr id="94" name="Google Shape;94;p19"/>
          <p:cNvSpPr txBox="1"/>
          <p:nvPr/>
        </p:nvSpPr>
        <p:spPr>
          <a:xfrm>
            <a:off x="255006" y="0"/>
            <a:ext cx="5957100" cy="896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50" b="1" i="0" u="none" strike="noStrike" kern="0" cap="none" spc="0" normalizeH="0" baseline="0" noProof="0" dirty="0">
                <a:ln>
                  <a:noFill/>
                </a:ln>
                <a:solidFill>
                  <a:srgbClr val="FFFFFF"/>
                </a:solidFill>
                <a:effectLst/>
                <a:uLnTx/>
                <a:uFillTx/>
                <a:latin typeface="Arial"/>
                <a:cs typeface="Arial"/>
                <a:sym typeface="Arial"/>
              </a:rPr>
              <a:t>REDUCTION IN SIZE </a:t>
            </a:r>
            <a:r>
              <a:rPr kumimoji="0" lang="en" sz="1650" b="1" i="0" u="none" strike="noStrike" kern="0" cap="none" spc="0" normalizeH="0" baseline="0" noProof="0" dirty="0" smtClean="0">
                <a:ln>
                  <a:noFill/>
                </a:ln>
                <a:solidFill>
                  <a:srgbClr val="FFFFFF"/>
                </a:solidFill>
                <a:effectLst/>
                <a:uLnTx/>
                <a:uFillTx/>
                <a:latin typeface="Arial"/>
                <a:cs typeface="Arial"/>
                <a:sym typeface="Arial"/>
              </a:rPr>
              <a:t>AND WEIGHT </a:t>
            </a:r>
            <a:r>
              <a:rPr kumimoji="0" lang="en" sz="1650" b="1" i="0" u="none" strike="noStrike" kern="0" cap="none" spc="0" normalizeH="0" baseline="0" noProof="0" dirty="0" smtClean="0">
                <a:ln>
                  <a:noFill/>
                </a:ln>
                <a:solidFill>
                  <a:srgbClr val="FFFFFF"/>
                </a:solidFill>
                <a:effectLst/>
                <a:uLnTx/>
                <a:uFillTx/>
                <a:latin typeface="Arial"/>
                <a:cs typeface="Arial"/>
                <a:sym typeface="Arial"/>
              </a:rPr>
              <a:t>&amp; INTEGRATION</a:t>
            </a:r>
            <a:endParaRPr kumimoji="0" sz="1650" b="1" i="0" u="none" strike="noStrike" kern="0" cap="none" spc="0" normalizeH="0" baseline="0" noProof="0" dirty="0">
              <a:ln>
                <a:noFill/>
              </a:ln>
              <a:solidFill>
                <a:srgbClr val="FFFFFF"/>
              </a:solidFill>
              <a:effectLst/>
              <a:uLnTx/>
              <a:uFillTx/>
              <a:latin typeface="Arial"/>
              <a:cs typeface="Arial"/>
              <a:sym typeface="Arial"/>
            </a:endParaRPr>
          </a:p>
        </p:txBody>
      </p:sp>
      <p:sp>
        <p:nvSpPr>
          <p:cNvPr id="95" name="Google Shape;95;p19"/>
          <p:cNvSpPr txBox="1"/>
          <p:nvPr/>
        </p:nvSpPr>
        <p:spPr>
          <a:xfrm>
            <a:off x="255006" y="1086213"/>
            <a:ext cx="5300667" cy="128493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2F5496"/>
                </a:solidFill>
                <a:effectLst/>
                <a:uLnTx/>
                <a:uFillTx/>
                <a:latin typeface="Arial"/>
                <a:cs typeface="Arial"/>
                <a:sym typeface="Arial"/>
              </a:rPr>
              <a:t>In the context of space missions</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optimizing </a:t>
            </a:r>
            <a:r>
              <a:rPr kumimoji="0" lang="en" sz="1200" b="1" i="0" u="none" strike="noStrike" kern="0" cap="none" spc="0" normalizeH="0" baseline="0" noProof="0" dirty="0">
                <a:ln>
                  <a:noFill/>
                </a:ln>
                <a:solidFill>
                  <a:srgbClr val="2F5496"/>
                </a:solidFill>
                <a:effectLst/>
                <a:uLnTx/>
                <a:uFillTx/>
                <a:latin typeface="Arial"/>
                <a:cs typeface="Arial"/>
                <a:sym typeface="Arial"/>
              </a:rPr>
              <a:t>size and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weight </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of </a:t>
            </a:r>
            <a:r>
              <a:rPr kumimoji="0" lang="en" sz="1200" b="0" i="0" u="none" strike="noStrike" kern="0" cap="none" spc="0" normalizeH="0" baseline="0" noProof="0" dirty="0">
                <a:ln>
                  <a:noFill/>
                </a:ln>
                <a:solidFill>
                  <a:srgbClr val="2F5496"/>
                </a:solidFill>
                <a:effectLst/>
                <a:uLnTx/>
                <a:uFillTx/>
                <a:latin typeface="Arial"/>
                <a:cs typeface="Arial"/>
                <a:sym typeface="Arial"/>
              </a:rPr>
              <a:t>components is crucial. Flexible heating technologies are designed to be lightweight and compact, allowing for efficient use of space within platforms. ZIHET flexible heaters start at </a:t>
            </a:r>
            <a:r>
              <a:rPr lang="en" sz="1200" dirty="0">
                <a:solidFill>
                  <a:srgbClr val="2F5496"/>
                </a:solidFill>
              </a:rPr>
              <a:t>a</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minimum </a:t>
            </a:r>
            <a:r>
              <a:rPr kumimoji="0" lang="en" sz="1200" b="1" i="0" u="none" strike="noStrike" kern="0" cap="none" spc="0" normalizeH="0" baseline="0" noProof="0" dirty="0">
                <a:ln>
                  <a:noFill/>
                </a:ln>
                <a:solidFill>
                  <a:srgbClr val="2F5496"/>
                </a:solidFill>
                <a:effectLst/>
                <a:uLnTx/>
                <a:uFillTx/>
                <a:latin typeface="Arial"/>
                <a:cs typeface="Arial"/>
                <a:sym typeface="Arial"/>
              </a:rPr>
              <a:t>thickness less than 0.2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mm </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and </a:t>
            </a:r>
            <a:r>
              <a:rPr kumimoji="0" lang="en" sz="1200" b="0" i="0" u="none" strike="noStrike" kern="0" cap="none" spc="0" normalizeH="0" baseline="0" noProof="0" dirty="0">
                <a:ln>
                  <a:noFill/>
                </a:ln>
                <a:solidFill>
                  <a:srgbClr val="2F5496"/>
                </a:solidFill>
                <a:effectLst/>
                <a:uLnTx/>
                <a:uFillTx/>
                <a:latin typeface="Arial"/>
                <a:cs typeface="Arial"/>
                <a:sym typeface="Arial"/>
              </a:rPr>
              <a:t>can reach </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a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Ohmic </a:t>
            </a:r>
            <a:r>
              <a:rPr kumimoji="0" lang="en" sz="1200" b="1" i="0" u="none" strike="noStrike" kern="0" cap="none" spc="0" normalizeH="0" baseline="0" noProof="0" dirty="0">
                <a:ln>
                  <a:noFill/>
                </a:ln>
                <a:solidFill>
                  <a:srgbClr val="2F5496"/>
                </a:solidFill>
                <a:effectLst/>
                <a:uLnTx/>
                <a:uFillTx/>
                <a:latin typeface="Arial"/>
                <a:cs typeface="Arial"/>
                <a:sym typeface="Arial"/>
              </a:rPr>
              <a:t>density up to 330</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Ω/cm^2.</a:t>
            </a:r>
            <a:endParaRPr kumimoji="0" sz="1200" b="1" i="0" u="none" strike="noStrike" kern="0" cap="none" spc="0" normalizeH="0" baseline="0" noProof="0" dirty="0">
              <a:ln>
                <a:noFill/>
              </a:ln>
              <a:solidFill>
                <a:srgbClr val="2F5496"/>
              </a:solidFill>
              <a:effectLst/>
              <a:uLnTx/>
              <a:uFillTx/>
              <a:latin typeface="Arial"/>
              <a:cs typeface="Arial"/>
              <a:sym typeface="Aria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56479"/>
            <a:ext cx="1790265" cy="2387021"/>
          </a:xfrm>
          <a:prstGeom prst="rect">
            <a:avLst/>
          </a:prstGeom>
        </p:spPr>
      </p:pic>
      <p:sp>
        <p:nvSpPr>
          <p:cNvPr id="12" name="Google Shape;95;p19"/>
          <p:cNvSpPr txBox="1"/>
          <p:nvPr/>
        </p:nvSpPr>
        <p:spPr>
          <a:xfrm>
            <a:off x="1840051" y="2773629"/>
            <a:ext cx="5300667" cy="2037451"/>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2F5496"/>
              </a:solidFill>
              <a:effectLst/>
              <a:uLnTx/>
              <a:uFillTx/>
              <a:latin typeface="Arial"/>
              <a:cs typeface="Arial"/>
              <a:sym typeface="Arial"/>
            </a:endParaRPr>
          </a:p>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en" sz="1200" b="0" i="0" u="none" strike="noStrike" kern="0" cap="none" spc="0" normalizeH="0" baseline="0" noProof="0" dirty="0" smtClean="0">
                <a:ln>
                  <a:noFill/>
                </a:ln>
                <a:solidFill>
                  <a:srgbClr val="2F5496"/>
                </a:solidFill>
                <a:effectLst/>
                <a:uLnTx/>
                <a:uFillTx/>
                <a:latin typeface="Arial"/>
                <a:cs typeface="Arial"/>
                <a:sym typeface="Arial"/>
              </a:rPr>
              <a:t>Flexible heaters must be designed for easy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integration with other components and systems </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present on board.</a:t>
            </a:r>
          </a:p>
          <a:p>
            <a:pPr marL="171450" marR="0" lvl="0" indent="-171450" algn="l" defTabSz="914400" rtl="0" eaLnBrk="1" fontAlgn="auto" latinLnBrk="0" hangingPunct="1">
              <a:lnSpc>
                <a:spcPct val="115000"/>
              </a:lnSpc>
              <a:spcBef>
                <a:spcPts val="300"/>
              </a:spcBef>
              <a:spcAft>
                <a:spcPts val="0"/>
              </a:spcAft>
              <a:buClr>
                <a:srgbClr val="000000"/>
              </a:buClr>
              <a:buSzTx/>
              <a:buFont typeface="Arial" panose="020B0604020202020204" pitchFamily="34" charset="0"/>
              <a:buChar char="•"/>
              <a:tabLst/>
              <a:defRPr/>
            </a:pPr>
            <a:r>
              <a:rPr kumimoji="0" lang="en" sz="1200" b="0" i="0" u="none" strike="noStrike" kern="0" cap="none" spc="0" normalizeH="0" baseline="0" noProof="0" dirty="0" smtClean="0">
                <a:ln>
                  <a:noFill/>
                </a:ln>
                <a:solidFill>
                  <a:srgbClr val="2F5496"/>
                </a:solidFill>
                <a:effectLst/>
                <a:uLnTx/>
                <a:uFillTx/>
                <a:latin typeface="Arial"/>
                <a:cs typeface="Arial"/>
                <a:sym typeface="Arial"/>
              </a:rPr>
              <a:t>Their shape can be totally customized, recreating the most complicated geometries</a:t>
            </a:r>
          </a:p>
          <a:p>
            <a:pPr marL="171450" marR="0" lvl="0" indent="-171450" algn="l" defTabSz="914400" rtl="0" eaLnBrk="1" fontAlgn="auto" latinLnBrk="0" hangingPunct="1">
              <a:lnSpc>
                <a:spcPct val="115000"/>
              </a:lnSpc>
              <a:spcBef>
                <a:spcPts val="300"/>
              </a:spcBef>
              <a:spcAft>
                <a:spcPts val="0"/>
              </a:spcAft>
              <a:buClr>
                <a:srgbClr val="000000"/>
              </a:buClr>
              <a:buSzTx/>
              <a:buFont typeface="Arial" panose="020B0604020202020204" pitchFamily="34" charset="0"/>
              <a:buChar char="•"/>
              <a:tabLst/>
              <a:defRPr/>
            </a:pPr>
            <a:r>
              <a:rPr kumimoji="0" lang="en" sz="1200" b="0" i="0" u="none" strike="noStrike" kern="0" cap="none" spc="0" normalizeH="0" baseline="0" noProof="0" dirty="0" smtClean="0">
                <a:ln>
                  <a:noFill/>
                </a:ln>
                <a:solidFill>
                  <a:srgbClr val="2F5496"/>
                </a:solidFill>
                <a:effectLst/>
                <a:uLnTx/>
                <a:uFillTx/>
                <a:latin typeface="Arial"/>
                <a:cs typeface="Arial"/>
                <a:sym typeface="Arial"/>
              </a:rPr>
              <a:t>Thanks to their thickness and their </a:t>
            </a:r>
            <a:r>
              <a:rPr kumimoji="0" lang="en" sz="1200" b="1" i="0" u="none" strike="noStrike" kern="0" cap="none" spc="0" normalizeH="0" baseline="0" noProof="0" dirty="0" smtClean="0">
                <a:ln>
                  <a:noFill/>
                </a:ln>
                <a:solidFill>
                  <a:srgbClr val="2F5496"/>
                </a:solidFill>
                <a:effectLst/>
                <a:uLnTx/>
                <a:uFillTx/>
                <a:latin typeface="Arial"/>
                <a:cs typeface="Arial"/>
                <a:sym typeface="Arial"/>
              </a:rPr>
              <a:t>flexibility </a:t>
            </a:r>
            <a:r>
              <a:rPr kumimoji="0" lang="en" sz="1200" b="0" i="0" u="none" strike="noStrike" kern="0" cap="none" spc="0" normalizeH="0" baseline="0" noProof="0" dirty="0" smtClean="0">
                <a:ln>
                  <a:noFill/>
                </a:ln>
                <a:solidFill>
                  <a:srgbClr val="2F5496"/>
                </a:solidFill>
                <a:effectLst/>
                <a:uLnTx/>
                <a:uFillTx/>
                <a:latin typeface="Arial"/>
                <a:cs typeface="Arial"/>
                <a:sym typeface="Arial"/>
              </a:rPr>
              <a:t>(with a bending radius of 1 mm), they can be applied to the most complex shapes and curves without sacrificing efficiency or reliability.</a:t>
            </a:r>
            <a:endParaRPr kumimoji="0" sz="1200" b="0" i="0" u="none" strike="noStrike" kern="0" cap="none" spc="0" normalizeH="0" baseline="0" noProof="0" dirty="0" smtClean="0">
              <a:ln>
                <a:noFill/>
              </a:ln>
              <a:solidFill>
                <a:srgbClr val="2F5496"/>
              </a:solidFill>
              <a:effectLst/>
              <a:uLnTx/>
              <a:uFillTx/>
              <a:latin typeface="Arial"/>
              <a:cs typeface="Arial"/>
              <a:sym typeface="Arial"/>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4066"/>
          <a:stretch/>
        </p:blipFill>
        <p:spPr>
          <a:xfrm>
            <a:off x="7140718" y="3789218"/>
            <a:ext cx="1181966" cy="1354282"/>
          </a:xfrm>
          <a:prstGeom prst="rect">
            <a:avLst/>
          </a:prstGeom>
        </p:spPr>
      </p:pic>
    </p:spTree>
    <p:extLst>
      <p:ext uri="{BB962C8B-B14F-4D97-AF65-F5344CB8AC3E}">
        <p14:creationId xmlns:p14="http://schemas.microsoft.com/office/powerpoint/2010/main" val="2399465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sp>
        <p:nvSpPr>
          <p:cNvPr id="80" name="Google Shape;80;p17"/>
          <p:cNvSpPr txBox="1"/>
          <p:nvPr/>
        </p:nvSpPr>
        <p:spPr>
          <a:xfrm>
            <a:off x="255006" y="0"/>
            <a:ext cx="5957100" cy="896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50" b="1" i="0" u="none" strike="noStrike" kern="0" cap="none" spc="0" normalizeH="0" baseline="0" noProof="0">
                <a:ln>
                  <a:noFill/>
                </a:ln>
                <a:solidFill>
                  <a:srgbClr val="FFFFFF"/>
                </a:solidFill>
                <a:effectLst/>
                <a:uLnTx/>
                <a:uFillTx/>
                <a:latin typeface="Arial"/>
                <a:cs typeface="Arial"/>
                <a:sym typeface="Arial"/>
              </a:rPr>
              <a:t>HEAT EXCHANGE EFFICIENCY</a:t>
            </a:r>
            <a:endParaRPr kumimoji="0" sz="1650" b="1" i="0" u="none" strike="noStrike" kern="0" cap="none" spc="0" normalizeH="0" baseline="0" noProof="0">
              <a:ln>
                <a:noFill/>
              </a:ln>
              <a:solidFill>
                <a:srgbClr val="FFFFFF"/>
              </a:solidFill>
              <a:effectLst/>
              <a:uLnTx/>
              <a:uFillTx/>
              <a:latin typeface="Arial"/>
              <a:cs typeface="Arial"/>
              <a:sym typeface="Arial"/>
            </a:endParaRPr>
          </a:p>
        </p:txBody>
      </p:sp>
      <p:sp>
        <p:nvSpPr>
          <p:cNvPr id="81" name="Google Shape;81;p17"/>
          <p:cNvSpPr txBox="1"/>
          <p:nvPr/>
        </p:nvSpPr>
        <p:spPr>
          <a:xfrm>
            <a:off x="139359" y="946547"/>
            <a:ext cx="8663548" cy="1361881"/>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it-IT" sz="1200" b="0" i="0" u="none" strike="noStrike" kern="0" cap="none" spc="0" normalizeH="0" baseline="0" noProof="0" dirty="0">
                <a:ln>
                  <a:noFill/>
                </a:ln>
                <a:solidFill>
                  <a:srgbClr val="2F5496"/>
                </a:solidFill>
                <a:effectLst/>
                <a:uLnTx/>
                <a:uFillTx/>
                <a:latin typeface="Arial"/>
                <a:cs typeface="Arial"/>
                <a:sym typeface="Arial"/>
              </a:rPr>
              <a:t>ZIHET flexible heaters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allow</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1" i="0" u="none" strike="noStrike" kern="0" cap="none" spc="0" normalizeH="0" baseline="0" noProof="0" dirty="0" err="1" smtClean="0">
                <a:ln>
                  <a:noFill/>
                </a:ln>
                <a:solidFill>
                  <a:srgbClr val="2F5496"/>
                </a:solidFill>
                <a:effectLst/>
                <a:uLnTx/>
                <a:uFillTx/>
                <a:latin typeface="Arial"/>
                <a:cs typeface="Arial"/>
                <a:sym typeface="Arial"/>
              </a:rPr>
              <a:t>excellent</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1" i="0" u="none" strike="noStrike" kern="0" cap="none" spc="0" normalizeH="0" baseline="0" noProof="0" dirty="0">
                <a:ln>
                  <a:noFill/>
                </a:ln>
                <a:solidFill>
                  <a:srgbClr val="2F5496"/>
                </a:solidFill>
                <a:effectLst/>
                <a:uLnTx/>
                <a:uFillTx/>
                <a:latin typeface="Arial"/>
                <a:cs typeface="Arial"/>
                <a:sym typeface="Arial"/>
              </a:rPr>
              <a:t>heat transfer </a:t>
            </a:r>
            <a:r>
              <a:rPr kumimoji="0" lang="it-IT" sz="1200" b="1" i="0" u="none" strike="noStrike" kern="0" cap="none" spc="0" normalizeH="0" baseline="0" noProof="0" dirty="0" err="1" smtClean="0">
                <a:ln>
                  <a:noFill/>
                </a:ln>
                <a:solidFill>
                  <a:srgbClr val="2F5496"/>
                </a:solidFill>
                <a:effectLst/>
                <a:uLnTx/>
                <a:uFillTx/>
                <a:latin typeface="Arial"/>
                <a:cs typeface="Arial"/>
                <a:sym typeface="Arial"/>
              </a:rPr>
              <a:t>results</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thanks</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a:ln>
                  <a:noFill/>
                </a:ln>
                <a:solidFill>
                  <a:srgbClr val="2F5496"/>
                </a:solidFill>
                <a:effectLst/>
                <a:uLnTx/>
                <a:uFillTx/>
                <a:latin typeface="Arial"/>
                <a:cs typeface="Arial"/>
                <a:sym typeface="Arial"/>
              </a:rPr>
              <a:t>to their slim design and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direct</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bonding</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to the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heat</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err="1">
                <a:ln>
                  <a:noFill/>
                </a:ln>
                <a:solidFill>
                  <a:srgbClr val="2F5496"/>
                </a:solidFill>
                <a:effectLst/>
                <a:uLnTx/>
                <a:uFillTx/>
                <a:latin typeface="Arial"/>
                <a:cs typeface="Arial"/>
                <a:sym typeface="Arial"/>
              </a:rPr>
              <a:t>sink</a:t>
            </a:r>
            <a:r>
              <a:rPr kumimoji="0" lang="it-IT" sz="1200" b="0" i="0" u="none" strike="noStrike" kern="0" cap="none" spc="0" normalizeH="0" baseline="0" noProof="0" dirty="0">
                <a:ln>
                  <a:noFill/>
                </a:ln>
                <a:solidFill>
                  <a:srgbClr val="2F5496"/>
                </a:solidFill>
                <a:effectLst/>
                <a:uLnTx/>
                <a:uFillTx/>
                <a:latin typeface="Arial"/>
                <a:cs typeface="Arial"/>
                <a:sym typeface="Arial"/>
              </a:rPr>
              <a:t>.</a:t>
            </a:r>
            <a:endParaRPr kumimoji="0" lang="it-IT" sz="1200" b="0" i="0" u="none" strike="noStrike" kern="0" cap="none" spc="0" normalizeH="0" baseline="0" noProof="0" dirty="0" smtClean="0">
              <a:ln>
                <a:noFill/>
              </a:ln>
              <a:solidFill>
                <a:srgbClr val="2F5496"/>
              </a:solidFill>
              <a:effectLst/>
              <a:uLnTx/>
              <a:uFillTx/>
              <a:latin typeface="Arial"/>
              <a:cs typeface="Arial"/>
              <a:sym typeface="Arial"/>
            </a:endParaRPr>
          </a:p>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They</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are</a:t>
            </a:r>
            <a:r>
              <a:rPr kumimoji="0" lang="it-IT" sz="1200" b="0" i="0" u="none" strike="noStrike" kern="0" cap="none" spc="0" normalizeH="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supplied</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a:ln>
                  <a:noFill/>
                </a:ln>
                <a:solidFill>
                  <a:srgbClr val="2F5496"/>
                </a:solidFill>
                <a:effectLst/>
                <a:uLnTx/>
                <a:uFillTx/>
                <a:latin typeface="Arial"/>
                <a:cs typeface="Arial"/>
                <a:sym typeface="Arial"/>
              </a:rPr>
              <a:t>with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one</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optional </a:t>
            </a:r>
            <a:r>
              <a:rPr kumimoji="0" lang="it-IT" sz="1200" b="1" i="0" u="none" strike="noStrike" kern="0" cap="none" spc="0" normalizeH="0" baseline="0" noProof="0" dirty="0">
                <a:ln>
                  <a:noFill/>
                </a:ln>
                <a:solidFill>
                  <a:srgbClr val="2F5496"/>
                </a:solidFill>
                <a:effectLst/>
                <a:uLnTx/>
                <a:uFillTx/>
                <a:latin typeface="Arial"/>
                <a:cs typeface="Arial"/>
                <a:sym typeface="Arial"/>
              </a:rPr>
              <a:t>layer of qualified adhesive (PSA 3M 966</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and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they</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a:ln>
                  <a:noFill/>
                </a:ln>
                <a:solidFill>
                  <a:srgbClr val="2F5496"/>
                </a:solidFill>
                <a:effectLst/>
                <a:uLnTx/>
                <a:uFillTx/>
                <a:latin typeface="Arial"/>
                <a:cs typeface="Arial"/>
                <a:sym typeface="Arial"/>
              </a:rPr>
              <a:t>are ready to be glued onto the satellite components.</a:t>
            </a:r>
          </a:p>
          <a:p>
            <a:pPr marL="0" marR="0" lvl="0" indent="0" algn="l" defTabSz="914400" rtl="0" eaLnBrk="1" fontAlgn="auto" latinLnBrk="0" hangingPunct="1">
              <a:lnSpc>
                <a:spcPct val="115000"/>
              </a:lnSpc>
              <a:spcBef>
                <a:spcPts val="300"/>
              </a:spcBef>
              <a:spcAft>
                <a:spcPts val="0"/>
              </a:spcAft>
              <a:buClr>
                <a:srgbClr val="000000"/>
              </a:buClr>
              <a:buSzTx/>
              <a:buFont typeface="Arial"/>
              <a:buNone/>
              <a:tabLst/>
              <a:defRPr/>
            </a:pPr>
            <a:r>
              <a:rPr kumimoji="0" lang="it-IT" sz="1200" b="0" i="0" u="none" strike="noStrike" kern="0" cap="none" spc="0" normalizeH="0" baseline="0" noProof="0" dirty="0">
                <a:ln>
                  <a:noFill/>
                </a:ln>
                <a:solidFill>
                  <a:srgbClr val="2F5496"/>
                </a:solidFill>
                <a:effectLst/>
                <a:uLnTx/>
                <a:uFillTx/>
                <a:latin typeface="Arial"/>
                <a:cs typeface="Arial"/>
                <a:sym typeface="Arial"/>
              </a:rPr>
              <a:t>Additionally, each heater can be supplied with </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an </a:t>
            </a:r>
            <a:r>
              <a:rPr kumimoji="0" lang="it-IT" sz="1200" b="1" i="0" u="none" strike="noStrike" kern="0" cap="none" spc="0" normalizeH="0" baseline="0" noProof="0" dirty="0" err="1" smtClean="0">
                <a:ln>
                  <a:noFill/>
                </a:ln>
                <a:solidFill>
                  <a:srgbClr val="2F5496"/>
                </a:solidFill>
                <a:effectLst/>
                <a:uLnTx/>
                <a:uFillTx/>
                <a:latin typeface="Arial"/>
                <a:cs typeface="Arial"/>
                <a:sym typeface="Arial"/>
              </a:rPr>
              <a:t>additional</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1" i="0" u="none" strike="noStrike" kern="0" cap="none" spc="0" normalizeH="0" baseline="0" noProof="0" dirty="0" err="1">
                <a:ln>
                  <a:noFill/>
                </a:ln>
                <a:solidFill>
                  <a:srgbClr val="2F5496"/>
                </a:solidFill>
                <a:effectLst/>
                <a:uLnTx/>
                <a:uFillTx/>
                <a:latin typeface="Arial"/>
                <a:cs typeface="Arial"/>
                <a:sym typeface="Arial"/>
              </a:rPr>
              <a:t>aluminum</a:t>
            </a:r>
            <a:r>
              <a:rPr kumimoji="0" lang="it-IT" sz="1200" b="1" i="0" u="none" strike="noStrike" kern="0" cap="none" spc="0" normalizeH="0" baseline="0" noProof="0" dirty="0">
                <a:ln>
                  <a:noFill/>
                </a:ln>
                <a:solidFill>
                  <a:srgbClr val="2F5496"/>
                </a:solidFill>
                <a:effectLst/>
                <a:uLnTx/>
                <a:uFillTx/>
                <a:latin typeface="Arial"/>
                <a:cs typeface="Arial"/>
                <a:sym typeface="Arial"/>
              </a:rPr>
              <a:t> </a:t>
            </a:r>
            <a:r>
              <a:rPr kumimoji="0" lang="it-IT" sz="1200" b="1" i="0" u="none" strike="noStrike" kern="0" cap="none" spc="0" normalizeH="0" baseline="0" noProof="0" dirty="0" err="1" smtClean="0">
                <a:ln>
                  <a:noFill/>
                </a:ln>
                <a:solidFill>
                  <a:srgbClr val="2F5496"/>
                </a:solidFill>
                <a:effectLst/>
                <a:uLnTx/>
                <a:uFillTx/>
                <a:latin typeface="Arial"/>
                <a:cs typeface="Arial"/>
                <a:sym typeface="Arial"/>
              </a:rPr>
              <a:t>substrate</a:t>
            </a:r>
            <a:r>
              <a:rPr kumimoji="0" lang="it-IT" sz="1200" b="1"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err="1" smtClean="0">
                <a:ln>
                  <a:noFill/>
                </a:ln>
                <a:solidFill>
                  <a:srgbClr val="2F5496"/>
                </a:solidFill>
                <a:effectLst/>
                <a:uLnTx/>
                <a:uFillTx/>
                <a:latin typeface="Arial"/>
                <a:cs typeface="Arial"/>
                <a:sym typeface="Arial"/>
              </a:rPr>
              <a:t>which</a:t>
            </a:r>
            <a:r>
              <a:rPr kumimoji="0" lang="it-IT" sz="1200" b="0" i="0" u="none" strike="noStrike" kern="0" cap="none" spc="0" normalizeH="0" baseline="0" noProof="0" dirty="0" smtClean="0">
                <a:ln>
                  <a:noFill/>
                </a:ln>
                <a:solidFill>
                  <a:srgbClr val="2F5496"/>
                </a:solidFill>
                <a:effectLst/>
                <a:uLnTx/>
                <a:uFillTx/>
                <a:latin typeface="Arial"/>
                <a:cs typeface="Arial"/>
                <a:sym typeface="Arial"/>
              </a:rPr>
              <a:t> </a:t>
            </a:r>
            <a:r>
              <a:rPr kumimoji="0" lang="it-IT" sz="1200" b="0" i="0" u="none" strike="noStrike" kern="0" cap="none" spc="0" normalizeH="0" baseline="0" noProof="0" dirty="0">
                <a:ln>
                  <a:noFill/>
                </a:ln>
                <a:solidFill>
                  <a:srgbClr val="2F5496"/>
                </a:solidFill>
                <a:effectLst/>
                <a:uLnTx/>
                <a:uFillTx/>
                <a:latin typeface="Arial"/>
                <a:cs typeface="Arial"/>
                <a:sym typeface="Arial"/>
              </a:rPr>
              <a:t>improves thermal efficiency. The aluminum layer acts as a heat diffuser, helping to dissipate heat more effectively across the heated surface.</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3406"/>
          <a:stretch/>
        </p:blipFill>
        <p:spPr>
          <a:xfrm>
            <a:off x="4534024" y="2361347"/>
            <a:ext cx="4268883" cy="2464376"/>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14099"/>
          <a:stretch/>
        </p:blipFill>
        <p:spPr>
          <a:xfrm>
            <a:off x="461653" y="2498717"/>
            <a:ext cx="4072371" cy="2332134"/>
          </a:xfrm>
          <a:prstGeom prst="rect">
            <a:avLst/>
          </a:prstGeom>
        </p:spPr>
      </p:pic>
    </p:spTree>
    <p:extLst>
      <p:ext uri="{BB962C8B-B14F-4D97-AF65-F5344CB8AC3E}">
        <p14:creationId xmlns:p14="http://schemas.microsoft.com/office/powerpoint/2010/main" val="2993573440"/>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Tema di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B505F0AAF8854BA7D2674B04F786C6" ma:contentTypeVersion="6" ma:contentTypeDescription="Create a new document." ma:contentTypeScope="" ma:versionID="0a9a67665d95953682270a56ef237d6d">
  <xsd:schema xmlns:xsd="http://www.w3.org/2001/XMLSchema" xmlns:xs="http://www.w3.org/2001/XMLSchema" xmlns:p="http://schemas.microsoft.com/office/2006/metadata/properties" xmlns:ns1="http://schemas.microsoft.com/sharepoint/v3" xmlns:ns2="f56811fa-b606-4f2e-bb30-f06042c05933" targetNamespace="http://schemas.microsoft.com/office/2006/metadata/properties" ma:root="true" ma:fieldsID="4a65544b1edf5d5962745fcf9921f865" ns1:_="" ns2:_="">
    <xsd:import namespace="http://schemas.microsoft.com/sharepoint/v3"/>
    <xsd:import namespace="f56811fa-b606-4f2e-bb30-f06042c05933"/>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56811fa-b606-4f2e-bb30-f06042c0593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7B73FA2-9EEC-4258-B23B-078DC8966452}"/>
</file>

<file path=customXml/itemProps2.xml><?xml version="1.0" encoding="utf-8"?>
<ds:datastoreItem xmlns:ds="http://schemas.openxmlformats.org/officeDocument/2006/customXml" ds:itemID="{8F6A50C6-AA0F-40BD-B581-A06BF66DF5C8}"/>
</file>

<file path=customXml/itemProps3.xml><?xml version="1.0" encoding="utf-8"?>
<ds:datastoreItem xmlns:ds="http://schemas.openxmlformats.org/officeDocument/2006/customXml" ds:itemID="{608172E8-0AF9-41F6-ADB5-9248FA6793B9}"/>
</file>

<file path=docProps/app.xml><?xml version="1.0" encoding="utf-8"?>
<Properties xmlns="http://schemas.openxmlformats.org/officeDocument/2006/extended-properties" xmlns:vt="http://schemas.openxmlformats.org/officeDocument/2006/docPropsVTypes">
  <TotalTime>1049</TotalTime>
  <Words>1860</Words>
  <Application>Microsoft Office PowerPoint</Application>
  <PresentationFormat>On-screen Show (16:9)</PresentationFormat>
  <Paragraphs>139</Paragraphs>
  <Slides>20</Slides>
  <Notes>20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Open Sans</vt:lpstr>
      <vt:lpstr>Poppins</vt:lpstr>
      <vt:lpstr>Wingdings</vt:lpstr>
      <vt:lpstr>Simple Light</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Alessandra Marcer</dc:creator>
  <cp:lastModifiedBy>Alessandra Marcer</cp:lastModifiedBy>
  <cp:revision>58</cp:revision>
  <dcterms:modified xsi:type="dcterms:W3CDTF">2024-10-16T07:51:25Z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0x010100A3B505F0AAF8854BA7D2674B04F786C6</vt:lpwstr>
  </property>
</Properties>
</file>